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326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7" r:id="rId72"/>
    <p:sldId id="328" r:id="rId73"/>
    <p:sldId id="325" r:id="rId74"/>
  </p:sldIdLst>
  <p:sldSz cx="12192000" cy="6858000"/>
  <p:notesSz cx="6858000" cy="12192000"/>
  <p:custDataLst>
    <p:tags r:id="rId7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8" Type="http://schemas.openxmlformats.org/officeDocument/2006/relationships/tags" Target="tags/tag1.xml"/><Relationship Id="rId77" Type="http://schemas.openxmlformats.org/officeDocument/2006/relationships/tableStyles" Target="tableStyles.xml"/><Relationship Id="rId76" Type="http://schemas.openxmlformats.org/officeDocument/2006/relationships/viewProps" Target="viewProps.xml"/><Relationship Id="rId75" Type="http://schemas.openxmlformats.org/officeDocument/2006/relationships/presProps" Target="presProps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2a3de95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dcf9933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ff520c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6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66.xml"/><Relationship Id="rId2" Type="http://schemas.openxmlformats.org/officeDocument/2006/relationships/slide" Target="slide61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_6_BD#b2fcba28b?colgroup=5,20,9&amp;vcp=1&amp;pid=e09972859&amp;color=0,0,0&amp;mp=1&amp;vtp=1&amp;bt=1&amp;bbb=1&amp;hb=1"/>
          <p:cNvGraphicFramePr>
            <a:graphicFrameLocks noGrp="1"/>
          </p:cNvGraphicFramePr>
          <p:nvPr/>
        </p:nvGraphicFramePr>
        <p:xfrm>
          <a:off x="502920" y="1771748"/>
          <a:ext cx="11155680" cy="4387533"/>
        </p:xfrm>
        <a:graphic>
          <a:graphicData uri="http://schemas.openxmlformats.org/drawingml/2006/table">
            <a:tbl>
              <a:tblPr/>
              <a:tblGrid>
                <a:gridCol w="1810512"/>
                <a:gridCol w="6400800"/>
                <a:gridCol w="29443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变化规则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98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过去式与过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（4）以“辅音字母+y”结尾的动词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先把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y变成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再加-ed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5）不规则动词的过去式与过去分词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规则动词的过去式和过去分词表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hope—hoped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—stopped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trip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—tripped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—studied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—carried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—hurried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—married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—worried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5,20,9&amp;vcp=1&amp;pid=e09972859&amp;color=0,0,0&amp;mp=1&amp;vtp=1&amp;bt=1&amp;bbb=1"/>
          <p:cNvSpPr txBox="1"/>
          <p:nvPr/>
        </p:nvSpPr>
        <p:spPr>
          <a:xfrm>
            <a:off x="11043047" y="115528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2fcba28b?sp=1&amp;vcp=1&amp;pid=e09972859&amp;color=0,0,0&amp;mp=1&amp;vtp=1&amp;bt=1&amp;bbb=1"/>
          <p:cNvSpPr/>
          <p:nvPr/>
        </p:nvSpPr>
        <p:spPr>
          <a:xfrm>
            <a:off x="502920" y="900000"/>
            <a:ext cx="11183112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2.不规则动词的过去式和过去分词表</a:t>
            </a:r>
            <a:endParaRPr lang="en-US" altLang="zh-CN" sz="2400" dirty="0"/>
          </a:p>
        </p:txBody>
      </p:sp>
      <p:graphicFrame>
        <p:nvGraphicFramePr>
          <p:cNvPr id="12" name="P_6_BD#b2fcba28b?colgroup=10,8,8,7&amp;vcp=1&amp;pid=e09972859&amp;color=0,0,0&amp;mp=1&amp;vtp=1&amp;bbb=1"/>
          <p:cNvGraphicFramePr>
            <a:graphicFrameLocks noGrp="1"/>
          </p:cNvGraphicFramePr>
          <p:nvPr/>
        </p:nvGraphicFramePr>
        <p:xfrm>
          <a:off x="502920" y="1451688"/>
          <a:ext cx="11137392" cy="4878328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AAA型（动词原形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过去分词同形）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花费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hurt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hurt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hurt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伤害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伸展;传播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2237742"/>
          <a:ext cx="11137392" cy="3455545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AAB型（动词原形与过去式同形）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beaten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击败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ABA型（动词原形与过去分词同形）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become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become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162128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737075"/>
          <a:ext cx="11137265" cy="4457065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ABB型（过去式与过去分词同形）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dug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dug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got/gotten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得到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bleed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流血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悬挂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抓住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产（卵）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shine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照耀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112061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512570"/>
          <a:ext cx="11137392" cy="4959545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会面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保持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睡觉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感觉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flee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逃离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left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left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离开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89611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735075"/>
          <a:ext cx="11137392" cy="4460879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build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built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built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建造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借出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花费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sunk/sank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丢失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burned/burnt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burned/burnt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燃烧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learned/learnt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learned/learnt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学习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111861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735075"/>
          <a:ext cx="11137392" cy="4460879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意思是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抓住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带来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战斗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111861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984407"/>
          <a:ext cx="11137392" cy="3962213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告诉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找到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饲养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制造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136794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2483074"/>
          <a:ext cx="11137392" cy="2964881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stood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stood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站立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smelled/smelt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smelled/smelt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闻到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stick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stuck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stuck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粘贴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spelled/spelt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spelled/spelt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拼写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understand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understood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understood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明白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186661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737075"/>
          <a:ext cx="11137392" cy="4456878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ABC型（动词原形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过去式与过去分词三者不同形）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began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begun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开始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drink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drank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drunk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hidden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躲藏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按铃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swim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swam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swum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游泳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112061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512570"/>
          <a:ext cx="11137392" cy="4959545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生长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知道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broken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打破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choose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chosen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选择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forgot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forgotten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忘记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89611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512570"/>
          <a:ext cx="11137392" cy="4959545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freeze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froze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frozen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（使）结冰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spoke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spoken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woken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睡醒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drive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drove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driven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驾驶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eaten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落下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升高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89611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P_6_BD#b2fcba28b?colgroup=10,8,8,7&amp;vcp=1&amp;pid=e09972859&amp;color=0,0,0&amp;mp=1&amp;vtp=1&amp;bt=1&amp;bbb=1"/>
          <p:cNvGraphicFramePr>
            <a:graphicFrameLocks noGrp="1"/>
          </p:cNvGraphicFramePr>
          <p:nvPr/>
        </p:nvGraphicFramePr>
        <p:xfrm>
          <a:off x="502920" y="1512570"/>
          <a:ext cx="11137392" cy="4959545"/>
        </p:xfrm>
        <a:graphic>
          <a:graphicData uri="http://schemas.openxmlformats.org/drawingml/2006/table">
            <a:tbl>
              <a:tblPr/>
              <a:tblGrid>
                <a:gridCol w="3200400"/>
                <a:gridCol w="2724912"/>
                <a:gridCol w="2724912"/>
                <a:gridCol w="24871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mistook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弄错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ridden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wrote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written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看见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wear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be（am/is/are）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was/were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10,8,8,7&amp;vcp=1&amp;pid=e09972859&amp;color=0,0,0&amp;mp=1&amp;vtp=1&amp;bt=1&amp;bbb=1"/>
          <p:cNvSpPr txBox="1"/>
          <p:nvPr/>
        </p:nvSpPr>
        <p:spPr>
          <a:xfrm>
            <a:off x="11024759" y="89611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6699400e?vcp=1&amp;pid=e3cde55e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6699400e?vcp=1&amp;pid=e3cde55e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实义动词</a:t>
            </a:r>
            <a:endParaRPr lang="en-US" altLang="zh-CN" sz="2800" b="1" dirty="0"/>
          </a:p>
        </p:txBody>
      </p:sp>
      <p:sp>
        <p:nvSpPr>
          <p:cNvPr id="4" name="P_6_BD#14884a170?vcp=1&amp;pid=06699400e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实义动词是能在句中独立作谓语的动词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。其按句法功能可分为及物动词和不及物动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；其按动作发生的方式、发生过程的长短可分为延续性动词和非延续性动词。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6_BD#14884a170?colgroup=7,14,12&amp;vcp=1&amp;pid=06699400e&amp;color=0,0,0&amp;mp=1&amp;vtp=1&amp;bt=1&amp;bbb=1&amp;hb=1"/>
          <p:cNvGraphicFramePr>
            <a:graphicFrameLocks noGrp="1"/>
          </p:cNvGraphicFramePr>
          <p:nvPr/>
        </p:nvGraphicFramePr>
        <p:xfrm>
          <a:off x="502920" y="1252413"/>
          <a:ext cx="11137392" cy="4821174"/>
        </p:xfrm>
        <a:graphic>
          <a:graphicData uri="http://schemas.openxmlformats.org/drawingml/2006/table">
            <a:tbl>
              <a:tblPr/>
              <a:tblGrid>
                <a:gridCol w="1353312"/>
                <a:gridCol w="1161288"/>
                <a:gridCol w="2185416"/>
                <a:gridCol w="2350008"/>
                <a:gridCol w="4087368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row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按句法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功能分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及物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本身意义不完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需要接宾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语才能使其意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义完整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及物动词+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flowers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yesterday.我昨天买了一些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及物动词+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+宾语补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●Cloudy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upset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.阴天使我沮丧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及物动词+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间接宾语+直接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我会把这本书给她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6_BD#14884a170?colgroup=7,14,12&amp;vcp=1&amp;pid=06699400e&amp;color=0,0,0&amp;mp=1&amp;vtp=1&amp;bt=1&amp;bbb=1&amp;hb=1"/>
          <p:cNvGraphicFramePr>
            <a:graphicFrameLocks noGrp="1"/>
          </p:cNvGraphicFramePr>
          <p:nvPr/>
        </p:nvGraphicFramePr>
        <p:xfrm>
          <a:off x="502920" y="1792671"/>
          <a:ext cx="11137392" cy="4345686"/>
        </p:xfrm>
        <a:graphic>
          <a:graphicData uri="http://schemas.openxmlformats.org/drawingml/2006/table">
            <a:tbl>
              <a:tblPr/>
              <a:tblGrid>
                <a:gridCol w="1353312"/>
                <a:gridCol w="1161288"/>
                <a:gridCol w="2185416"/>
                <a:gridCol w="2350008"/>
                <a:gridCol w="4087368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row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按句法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功能分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不及物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本身意义完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不需要接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若其后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要接宾语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词和宾语之间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需要有适当的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介词或副词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+不及物动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+状语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cried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yesterday.我昨天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哭了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+不及物动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+介词+宾语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listen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carefully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.我们应该认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真听老师讲课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+不及物动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+副词+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.她想出了一个新主意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14884a170?colgroup=7,14,12&amp;vcp=1&amp;pid=06699400e&amp;color=0,0,0&amp;mp=1&amp;vtp=1&amp;bt=1&amp;bbb=1"/>
          <p:cNvSpPr txBox="1"/>
          <p:nvPr/>
        </p:nvSpPr>
        <p:spPr>
          <a:xfrm>
            <a:off x="11024759" y="117621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P_6_BD#14884a170?colgroup=7,14,13&amp;vcp=1&amp;pid=06699400e&amp;color=0,0,0&amp;mp=1&amp;vtp=1&amp;bt=1&amp;bbb=1&amp;hb=1"/>
          <p:cNvGraphicFramePr>
            <a:graphicFrameLocks noGrp="1"/>
          </p:cNvGraphicFramePr>
          <p:nvPr/>
        </p:nvGraphicFramePr>
        <p:xfrm>
          <a:off x="502920" y="1808609"/>
          <a:ext cx="11184529" cy="4313809"/>
        </p:xfrm>
        <a:graphic>
          <a:graphicData uri="http://schemas.openxmlformats.org/drawingml/2006/table">
            <a:tbl>
              <a:tblPr/>
              <a:tblGrid>
                <a:gridCol w="1373385"/>
                <a:gridCol w="1173289"/>
                <a:gridCol w="4499509"/>
                <a:gridCol w="4138346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按动作发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生的方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过程的长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延续性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表示一种可持续的行为过程或状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态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能与表示一段时间的状语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从句）连用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如“for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+一段时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”“since+从句”和“since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+表示时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间点的名词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（短语）”等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Changsha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.我已经在长沙住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了十年了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非延续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性动词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也称瞬间动词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表示动作是瞬间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完成的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不能和表示时间段的状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（从句）连用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borrowed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library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.我从图书馆借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了一本书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14884a170?colgroup=7,14,13&amp;vcp=1&amp;pid=06699400e&amp;color=0,0,0&amp;mp=1&amp;vtp=1&amp;bt=1&amp;bbb=1"/>
          <p:cNvSpPr txBox="1"/>
          <p:nvPr/>
        </p:nvSpPr>
        <p:spPr>
          <a:xfrm>
            <a:off x="11071896" y="119215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14884a170?vcp=1&amp;pid=06699400e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2624204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14884a170?sp=1&amp;vcp=1&amp;pid=06699400e&amp;color=0,0,0&amp;mp=1&amp;vtp=1&amp;bbb=1&amp;hb=1"/>
          <p:cNvSpPr/>
          <p:nvPr/>
        </p:nvSpPr>
        <p:spPr>
          <a:xfrm>
            <a:off x="502920" y="3118488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（1）用省略to的动词不定式或现在分词作宾补的动词有have、see、watch、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hear等；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（2）常见带双宾语的动词有give、bring、buy、lend、offer、teach等。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9ba1051c?vcp=1&amp;pid=e3cde55e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99ba1051c?vcp=1&amp;pid=e3cde55e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系动词</a:t>
            </a:r>
            <a:endParaRPr lang="en-US" altLang="zh-CN" sz="2800" b="1" dirty="0"/>
          </a:p>
        </p:txBody>
      </p:sp>
      <p:sp>
        <p:nvSpPr>
          <p:cNvPr id="4" name="P_6_BD#8b9410087?vcp=1&amp;pid=99ba1051c&amp;color=0,0,0&amp;vtp=1&amp;bbb=1&amp;h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系动词本身有词义，但不能单独作谓语，其后接形容词、名词或介词短语等构成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“系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”，说明主语的状态、性质、特征或身份。一般情况下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，表示状态的系动词没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有进行时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30" name="P_6_BD#8b9410087?colgroup=3,15,15&amp;vcp=1&amp;pid=99ba1051c&amp;color=0,0,0&amp;vtp=1&amp;bbb=1&amp;hb=1"/>
          <p:cNvGraphicFramePr>
            <a:graphicFrameLocks noGrp="1"/>
          </p:cNvGraphicFramePr>
          <p:nvPr/>
        </p:nvGraphicFramePr>
        <p:xfrm>
          <a:off x="502920" y="3035300"/>
          <a:ext cx="11146536" cy="2418080"/>
        </p:xfrm>
        <a:graphic>
          <a:graphicData uri="http://schemas.openxmlformats.org/drawingml/2006/table">
            <a:tbl>
              <a:tblPr/>
              <a:tblGrid>
                <a:gridCol w="1261872"/>
                <a:gridCol w="5001768"/>
                <a:gridCol w="488289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表状态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be（am/is/are）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seem（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似乎）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（保持）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stay（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保持）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remain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（保持）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lie（处于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doctor.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他是一名医生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silent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longer.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我再也不能保持沉默了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P_6_BD#8b9410087?colgroup=3,15,15&amp;vcp=1&amp;pid=99ba1051c&amp;color=0,0,0&amp;vtp=1&amp;bt=1&amp;bbb=1&amp;hb=1"/>
          <p:cNvGraphicFramePr>
            <a:graphicFrameLocks noGrp="1"/>
          </p:cNvGraphicFramePr>
          <p:nvPr/>
        </p:nvGraphicFramePr>
        <p:xfrm>
          <a:off x="502920" y="1789559"/>
          <a:ext cx="11146536" cy="4351909"/>
        </p:xfrm>
        <a:graphic>
          <a:graphicData uri="http://schemas.openxmlformats.org/drawingml/2006/table">
            <a:tbl>
              <a:tblPr/>
              <a:tblGrid>
                <a:gridCol w="1261872"/>
                <a:gridCol w="5001768"/>
                <a:gridCol w="488289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表变化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get（变得）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turn（转变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become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变成）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go（变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grow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渐渐变得）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fall（变成）等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piece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.那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片面包变质了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yellow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.秋天树叶开始变黄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表感官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look（看起来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听起来）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feel（感觉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taste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的味道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smell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气味）等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.你的主意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听起来不错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tired.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你看上去很累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8b9410087?colgroup=3,15,15&amp;vcp=1&amp;pid=99ba1051c&amp;color=0,0,0&amp;vtp=1&amp;bt=1&amp;bbb=1"/>
          <p:cNvSpPr txBox="1"/>
          <p:nvPr/>
        </p:nvSpPr>
        <p:spPr>
          <a:xfrm>
            <a:off x="11033903" y="117310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56db9950?vcp=1&amp;pid=e3cde55e9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56db9950?vcp=1&amp;pid=e3cde55e9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助动词</a:t>
            </a:r>
            <a:endParaRPr lang="en-US" altLang="zh-CN" sz="2800" b="1" dirty="0"/>
          </a:p>
        </p:txBody>
      </p:sp>
      <p:sp>
        <p:nvSpPr>
          <p:cNvPr id="4" name="P_6_BD#cf85a7a41?vcp=1&amp;pid=156db9950&amp;color=0,0,0&amp;vtp=1&amp;bbb=1&amp;hb=1"/>
          <p:cNvSpPr/>
          <p:nvPr/>
        </p:nvSpPr>
        <p:spPr>
          <a:xfrm>
            <a:off x="502920" y="1320800"/>
            <a:ext cx="11183112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助动词本身没有意义或意义不完整，不能单独作谓语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，一般与实义动词一起构成谓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，来表示否定、疑问、时态和语态等语法形式。具体用法如下：</a:t>
            </a:r>
            <a:endParaRPr lang="en-US" altLang="zh-CN" sz="2400" dirty="0"/>
          </a:p>
        </p:txBody>
      </p:sp>
      <p:graphicFrame>
        <p:nvGraphicFramePr>
          <p:cNvPr id="32" name="P_6_BD#cf85a7a41?colgroup=6,10,17&amp;vcp=1&amp;pid=156db9950&amp;color=0,0,0&amp;vtp=1&amp;bbb=1&amp;hb=1"/>
          <p:cNvGraphicFramePr>
            <a:graphicFrameLocks noGrp="1"/>
          </p:cNvGraphicFramePr>
          <p:nvPr/>
        </p:nvGraphicFramePr>
        <p:xfrm>
          <a:off x="502920" y="2305113"/>
          <a:ext cx="11146536" cy="4128135"/>
        </p:xfrm>
        <a:graphic>
          <a:graphicData uri="http://schemas.openxmlformats.org/drawingml/2006/table">
            <a:tbl>
              <a:tblPr/>
              <a:tblGrid>
                <a:gridCol w="2203704"/>
                <a:gridCol w="3355848"/>
                <a:gridCol w="5586984"/>
              </a:tblGrid>
              <a:tr h="4523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助动词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478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构成进行时：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/is/are/was/were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+现在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football.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他正在踢足球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8:00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yesterday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.我昨天晚上八点正在写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528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构成一般将来时：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/is/are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+动词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trip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五月我们将去旅行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P_6_BD#cf85a7a41?colgroup=6,10,17&amp;vcp=1&amp;pid=156db9950&amp;color=0,0,0&amp;vtp=1&amp;bt=1&amp;bbb=1&amp;hb=1"/>
          <p:cNvGraphicFramePr>
            <a:graphicFrameLocks noGrp="1"/>
          </p:cNvGraphicFramePr>
          <p:nvPr/>
        </p:nvGraphicFramePr>
        <p:xfrm>
          <a:off x="502920" y="1548577"/>
          <a:ext cx="11146536" cy="4833874"/>
        </p:xfrm>
        <a:graphic>
          <a:graphicData uri="http://schemas.openxmlformats.org/drawingml/2006/table">
            <a:tbl>
              <a:tblPr/>
              <a:tblGrid>
                <a:gridCol w="2203704"/>
                <a:gridCol w="3355848"/>
                <a:gridCol w="558698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助动词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构成被动语态：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/is/are/was/were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+过去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bridge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built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2002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.这座桥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2002年建造的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do/does/did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构成疑问句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否定句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一般现在时中用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does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一般过去时中用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你喜欢英语吗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task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.我没有完成这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项任务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构成否定祈使句: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classmates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.不要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和你的同学们打架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cf85a7a41?colgroup=6,10,17&amp;vcp=1&amp;pid=156db9950&amp;color=0,0,0&amp;vtp=1&amp;bt=1&amp;bbb=1"/>
          <p:cNvSpPr txBox="1"/>
          <p:nvPr/>
        </p:nvSpPr>
        <p:spPr>
          <a:xfrm>
            <a:off x="11033903" y="93211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P_6_BD#cf85a7a41?colgroup=6,10,17&amp;vcp=1&amp;pid=156db9950&amp;color=0,0,0&amp;mp=1&amp;vtp=1&amp;bt=1&amp;bbb=1&amp;hb=1"/>
          <p:cNvGraphicFramePr>
            <a:graphicFrameLocks noGrp="1"/>
          </p:cNvGraphicFramePr>
          <p:nvPr/>
        </p:nvGraphicFramePr>
        <p:xfrm>
          <a:off x="502920" y="2521842"/>
          <a:ext cx="11146536" cy="2887345"/>
        </p:xfrm>
        <a:graphic>
          <a:graphicData uri="http://schemas.openxmlformats.org/drawingml/2006/table">
            <a:tbl>
              <a:tblPr/>
              <a:tblGrid>
                <a:gridCol w="2203704"/>
                <a:gridCol w="3355848"/>
                <a:gridCol w="558698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助动词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have/has/had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构成完成时：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/has/had+过去分词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.我已经教了超过十年的英语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will/shall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构成一般将来时：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/shall+动词原形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Beijing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.我父母明天将要去北京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cf85a7a41?colgroup=6,10,17&amp;vcp=1&amp;pid=156db9950&amp;color=0,0,0&amp;mp=1&amp;vtp=1&amp;bt=1&amp;bbb=1"/>
          <p:cNvSpPr txBox="1"/>
          <p:nvPr/>
        </p:nvSpPr>
        <p:spPr>
          <a:xfrm>
            <a:off x="11033903" y="19053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9d5d51da?vcp=1&amp;pid=e3cde55e9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9d5d51da?vcp=1&amp;pid=e3cde55e9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情态动词</a:t>
            </a:r>
            <a:endParaRPr lang="en-US" altLang="zh-CN" sz="2800" b="1" dirty="0"/>
          </a:p>
        </p:txBody>
      </p:sp>
      <p:sp>
        <p:nvSpPr>
          <p:cNvPr id="4" name="P_6#b64a5725f?sp=1&amp;vcp=1&amp;pid=69d5d51da&amp;color=0,0,0&amp;vtp=1&amp;bbb=1&amp;h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1.常考情态动词的用法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情态动词主要用于表示说话人的情感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、态度和语气。情态动词不能单独使用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，必须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与动词原形连用构成谓语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，情态动词一般没有人称和数的变化。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P_6_BD#b64a5725f?colgroup=5,14,15&amp;vcp=1&amp;pid=69d5d51da&amp;color=0,0,0&amp;vtp=1&amp;bt=1&amp;bbb=1&amp;hb=1"/>
          <p:cNvGraphicFramePr>
            <a:graphicFrameLocks noGrp="1"/>
          </p:cNvGraphicFramePr>
          <p:nvPr/>
        </p:nvGraphicFramePr>
        <p:xfrm>
          <a:off x="502920" y="1483807"/>
          <a:ext cx="11137392" cy="4358386"/>
        </p:xfrm>
        <a:graphic>
          <a:graphicData uri="http://schemas.openxmlformats.org/drawingml/2006/table">
            <a:tbl>
              <a:tblPr/>
              <a:tblGrid>
                <a:gridCol w="1819656"/>
                <a:gridCol w="4425696"/>
                <a:gridCol w="48920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can/could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表示能力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相当于be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我能说一口流利的英语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表示允许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请求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常见于疑问句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could的语气更加委婉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我能进来吗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我能用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你的自行车吗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could是can的过去式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表示过去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的能力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seven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old.我七岁时就会游泳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P_6_BD#b64a5725f?colgroup=5,14,15&amp;vcp=1&amp;pid=69d5d51da&amp;color=0,0,0&amp;vtp=1&amp;bt=1&amp;bbb=1&amp;hb=1"/>
          <p:cNvGraphicFramePr>
            <a:graphicFrameLocks noGrp="1"/>
          </p:cNvGraphicFramePr>
          <p:nvPr/>
        </p:nvGraphicFramePr>
        <p:xfrm>
          <a:off x="502920" y="1436941"/>
          <a:ext cx="11137392" cy="4990276"/>
        </p:xfrm>
        <a:graphic>
          <a:graphicData uri="http://schemas.openxmlformats.org/drawingml/2006/table">
            <a:tbl>
              <a:tblPr/>
              <a:tblGrid>
                <a:gridCol w="1819656"/>
                <a:gridCol w="4425696"/>
                <a:gridCol w="4892040"/>
              </a:tblGrid>
              <a:tr h="4496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31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may/might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表示请求或允许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用于一般疑问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否定答语要用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,表示“不可以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不能”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的语气更加委婉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—May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?我晚上可以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和我的朋友们去闲逛吗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./No,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你不可以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31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must/have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两者均意为“必须”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说话人的主观意愿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表示客观需要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●Experience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bought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.要取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得经验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必须付出代价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heavy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rain.因为大雨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得不待在家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64a5725f?colgroup=5,14,15&amp;vcp=1&amp;pid=69d5d51da&amp;color=0,0,0&amp;vtp=1&amp;bt=1&amp;bbb=1"/>
          <p:cNvSpPr txBox="1"/>
          <p:nvPr/>
        </p:nvSpPr>
        <p:spPr>
          <a:xfrm>
            <a:off x="11024759" y="896113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P_6_BD#b64a5725f?colgroup=5,14,15&amp;vcp=1&amp;pid=69d5d51da&amp;color=0,0,0&amp;mp=1&amp;vtp=1&amp;bt=1&amp;bbb=1&amp;hb=1"/>
          <p:cNvGraphicFramePr>
            <a:graphicFrameLocks noGrp="1"/>
          </p:cNvGraphicFramePr>
          <p:nvPr/>
        </p:nvGraphicFramePr>
        <p:xfrm>
          <a:off x="502920" y="2339978"/>
          <a:ext cx="11137392" cy="3242945"/>
        </p:xfrm>
        <a:graphic>
          <a:graphicData uri="http://schemas.openxmlformats.org/drawingml/2006/table">
            <a:tbl>
              <a:tblPr/>
              <a:tblGrid>
                <a:gridCol w="1819656"/>
                <a:gridCol w="4425696"/>
                <a:gridCol w="48920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666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must/have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must开头的一般疑问句的否定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回答要用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needn't或don't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意为“不必”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?明天我必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须去吗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./No,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你不必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45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must的否定形式为mustn't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,意为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禁止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不可以”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river.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你不可以在河里游泳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64a5725f?colgroup=5,14,15&amp;vcp=1&amp;pid=69d5d51da&amp;color=0,0,0&amp;mp=1&amp;vtp=1&amp;bt=1&amp;bbb=1"/>
          <p:cNvSpPr txBox="1"/>
          <p:nvPr/>
        </p:nvSpPr>
        <p:spPr>
          <a:xfrm>
            <a:off x="11024759" y="172352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P_6_BD#b64a5725f?colgroup=5,14,15&amp;vcp=1&amp;pid=69d5d51da&amp;color=0,0,0&amp;mp=1&amp;vtp=1&amp;bt=1&amp;bbb=1&amp;hb=1"/>
          <p:cNvGraphicFramePr>
            <a:graphicFrameLocks noGrp="1"/>
          </p:cNvGraphicFramePr>
          <p:nvPr/>
        </p:nvGraphicFramePr>
        <p:xfrm>
          <a:off x="502920" y="2545996"/>
          <a:ext cx="11137392" cy="2819400"/>
        </p:xfrm>
        <a:graphic>
          <a:graphicData uri="http://schemas.openxmlformats.org/drawingml/2006/table">
            <a:tbl>
              <a:tblPr/>
              <a:tblGrid>
                <a:gridCol w="1819656"/>
                <a:gridCol w="4425696"/>
                <a:gridCol w="48920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2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表示“需要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多用在否定句或疑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问句中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“Need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?”句型的肯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定回答一般用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,否定回答用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needn't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●—Mother,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clothes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today?妈妈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我今天需要洗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衣服吗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你不需要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P_6_BD#b64a5725f?colgroup=5,14,15&amp;vcp=1&amp;pid=69d5d51da&amp;color=0,0,0&amp;mp=1&amp;vtp=1&amp;bt=1&amp;bbb=1&amp;hb=1"/>
          <p:cNvSpPr txBox="1"/>
          <p:nvPr/>
        </p:nvSpPr>
        <p:spPr>
          <a:xfrm>
            <a:off x="9100312" y="1933426"/>
            <a:ext cx="2540000" cy="4935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P_6_BD#b64a5725f?colgroup=5,14,15&amp;vcp=1&amp;pid=69d5d51da&amp;color=0,0,0&amp;mp=1&amp;vtp=1&amp;bt=1&amp;bbb=1&amp;hb=1"/>
          <p:cNvGraphicFramePr>
            <a:graphicFrameLocks noGrp="1"/>
          </p:cNvGraphicFramePr>
          <p:nvPr/>
        </p:nvGraphicFramePr>
        <p:xfrm>
          <a:off x="502920" y="1561277"/>
          <a:ext cx="11137392" cy="4808474"/>
        </p:xfrm>
        <a:graphic>
          <a:graphicData uri="http://schemas.openxmlformats.org/drawingml/2006/table">
            <a:tbl>
              <a:tblPr/>
              <a:tblGrid>
                <a:gridCol w="1819656"/>
                <a:gridCol w="4425696"/>
                <a:gridCol w="48920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shall用于第一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三人称的疑问句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表示征求意见或提出建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好吗？”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dance?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我们跳舞好吗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表示警告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命令时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常用于第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三人称的肯定句中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punished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happens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.如果这种事再发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你一定会受惩罚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强调义务或责任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也可表示要求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和命令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意为“应该”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●Everyone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saving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.每个人都应该为拯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救地球做贡献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64a5725f?colgroup=5,14,15&amp;vcp=1&amp;pid=69d5d51da&amp;color=0,0,0&amp;mp=1&amp;vtp=1&amp;bt=1&amp;bbb=1"/>
          <p:cNvSpPr txBox="1"/>
          <p:nvPr/>
        </p:nvSpPr>
        <p:spPr>
          <a:xfrm>
            <a:off x="11024759" y="94481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P_6_BD#b64a5725f?colgroup=5,14,15&amp;vcp=1&amp;pid=69d5d51da&amp;color=0,0,0&amp;mp=1&amp;vtp=1&amp;bt=1&amp;bbb=1&amp;hb=1"/>
          <p:cNvGraphicFramePr>
            <a:graphicFrameLocks noGrp="1"/>
          </p:cNvGraphicFramePr>
          <p:nvPr/>
        </p:nvGraphicFramePr>
        <p:xfrm>
          <a:off x="502920" y="1554927"/>
          <a:ext cx="11137392" cy="4821174"/>
        </p:xfrm>
        <a:graphic>
          <a:graphicData uri="http://schemas.openxmlformats.org/drawingml/2006/table">
            <a:tbl>
              <a:tblPr/>
              <a:tblGrid>
                <a:gridCol w="1819656"/>
                <a:gridCol w="4425696"/>
                <a:gridCol w="48920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will/would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will表示决心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愿望,可用于各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的过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them.我将尽全力赶上他们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他会帮我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用于第二人称的疑问句时表示向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对方提出请求或寻求建议,would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will的语气更委婉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favor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?能请你帮我个忙吗？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better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意为“最好”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没有时态的变化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后接动词原形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'd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better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foot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.你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最好走路去那儿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64a5725f?colgroup=5,14,15&amp;vcp=1&amp;pid=69d5d51da&amp;color=0,0,0&amp;mp=1&amp;vtp=1&amp;bt=1&amp;bbb=1"/>
          <p:cNvSpPr txBox="1"/>
          <p:nvPr/>
        </p:nvSpPr>
        <p:spPr>
          <a:xfrm>
            <a:off x="11024759" y="93846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d84ac893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动词和动词短语</a:t>
            </a:r>
            <a:endParaRPr lang="en-US" altLang="zh-CN" sz="6600" dirty="0"/>
          </a:p>
        </p:txBody>
      </p:sp>
      <p:pic>
        <p:nvPicPr>
          <p:cNvPr id="3" name="C_2#ad84ac893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64a5725f?sp=1&amp;vcp=1&amp;pid=69d5d51da&amp;color=0,0,0&amp;mp=1&amp;vtp=1&amp;bt=1&amp;bbb=1"/>
          <p:cNvSpPr/>
          <p:nvPr/>
        </p:nvSpPr>
        <p:spPr>
          <a:xfrm>
            <a:off x="502920" y="191446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2.情态动词表推测</a:t>
            </a:r>
            <a:endParaRPr lang="en-US" altLang="zh-CN" sz="2400" dirty="0"/>
          </a:p>
        </p:txBody>
      </p:sp>
      <p:graphicFrame>
        <p:nvGraphicFramePr>
          <p:cNvPr id="41" name="P_6_BD#b64a5725f?colgroup=5,12,17&amp;vcp=1&amp;pid=69d5d51da&amp;color=0,0,0&amp;mp=1&amp;vtp=1&amp;bbb=1&amp;hb=1"/>
          <p:cNvGraphicFramePr>
            <a:graphicFrameLocks noGrp="1"/>
          </p:cNvGraphicFramePr>
          <p:nvPr/>
        </p:nvGraphicFramePr>
        <p:xfrm>
          <a:off x="502920" y="2519238"/>
          <a:ext cx="11146536" cy="2880868"/>
        </p:xfrm>
        <a:graphic>
          <a:graphicData uri="http://schemas.openxmlformats.org/drawingml/2006/table">
            <a:tbl>
              <a:tblPr/>
              <a:tblGrid>
                <a:gridCol w="1783080"/>
                <a:gridCol w="4005072"/>
                <a:gridCol w="535838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can/could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用于推测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表示可能性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“可能”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could比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can的可能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性更低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多用于否定或疑问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can't表示有把握的否定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猜测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意为“不可能”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outside—who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be?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有人在外面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可能是谁呢？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teacher—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Beijing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.那个男人不可能是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我们的老师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他去北京了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P_6_BD#b64a5725f?colgroup=5,12,17&amp;vcp=1&amp;pid=69d5d51da&amp;color=0,0,0&amp;vtp=1&amp;bt=1&amp;bbb=1&amp;hb=1"/>
          <p:cNvGraphicFramePr>
            <a:graphicFrameLocks noGrp="1"/>
          </p:cNvGraphicFramePr>
          <p:nvPr/>
        </p:nvGraphicFramePr>
        <p:xfrm>
          <a:off x="502920" y="1436941"/>
          <a:ext cx="11146536" cy="5002975"/>
        </p:xfrm>
        <a:graphic>
          <a:graphicData uri="http://schemas.openxmlformats.org/drawingml/2006/table">
            <a:tbl>
              <a:tblPr/>
              <a:tblGrid>
                <a:gridCol w="1783080"/>
                <a:gridCol w="4005072"/>
                <a:gridCol w="5358384"/>
              </a:tblGrid>
              <a:tr h="4496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情态动词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230"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may/might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表示推测时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意为“可能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许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might表示的可能性更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多用于肯定句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/might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not意为“可能不”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wrong,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sure.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也许他错了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但我不确定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.她现在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可能非常忙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might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idea.年轻人可能不喜欢这个主意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10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表示推测时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用于肯定句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“想必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一定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否定句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can't/couldn't来代替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.这一定是你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的房间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eighty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.他现在想必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有八十岁了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64a5725f?colgroup=5,12,17&amp;vcp=1&amp;pid=69d5d51da&amp;color=0,0,0&amp;vtp=1&amp;bt=1&amp;bbb=1"/>
          <p:cNvSpPr txBox="1"/>
          <p:nvPr/>
        </p:nvSpPr>
        <p:spPr>
          <a:xfrm>
            <a:off x="11033903" y="896113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67bba98?vcp=1&amp;pid=62a3de95f&amp;color=0,0,0&amp;mp=1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动词短语辨析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9667bba98?vcp=1&amp;pid=62a3de95f&amp;color=0,0,0&amp;mp=1&amp;tib=255,255,255&amp;iip=2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47493" y="996696"/>
            <a:ext cx="530352" cy="192024"/>
          </a:xfrm>
          <a:prstGeom prst="rect">
            <a:avLst/>
          </a:prstGeom>
        </p:spPr>
      </p:pic>
      <p:pic>
        <p:nvPicPr>
          <p:cNvPr id="4" name="C_5#8def152cc?vcp=1&amp;pid=9667bba98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8def152cc?vcp=1&amp;pid=9667bba98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动词短语的构成</a:t>
            </a:r>
            <a:endParaRPr lang="en-US" altLang="zh-CN" sz="2800" b="1" dirty="0"/>
          </a:p>
        </p:txBody>
      </p:sp>
      <p:sp>
        <p:nvSpPr>
          <p:cNvPr id="6" name="P_6_BD#0da35bfa5?vcp=1&amp;pid=8def152cc&amp;color=0,0,0&amp;vtp=1&amp;bbb=1"/>
          <p:cNvSpPr/>
          <p:nvPr/>
        </p:nvSpPr>
        <p:spPr>
          <a:xfrm>
            <a:off x="502920" y="18034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动词短语是指动词和介词或副词等构成的固定短语。常见分类如下：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P_6_BD#0da35bfa5?colgroup=5,17,12&amp;vcp=1&amp;pid=8def152cc&amp;color=0,0,0&amp;mp=1&amp;vtp=1&amp;bt=1&amp;bbb=1&amp;hb=1"/>
          <p:cNvGraphicFramePr>
            <a:graphicFrameLocks noGrp="1"/>
          </p:cNvGraphicFramePr>
          <p:nvPr/>
        </p:nvGraphicFramePr>
        <p:xfrm>
          <a:off x="502920" y="896112"/>
          <a:ext cx="11155680" cy="5533202"/>
        </p:xfrm>
        <a:graphic>
          <a:graphicData uri="http://schemas.openxmlformats.org/drawingml/2006/table">
            <a:tbl>
              <a:tblPr/>
              <a:tblGrid>
                <a:gridCol w="1728216"/>
                <a:gridCol w="5513832"/>
                <a:gridCol w="3913632"/>
              </a:tblGrid>
              <a:tr h="4523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常见分类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38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动词+介词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宾语位于介词之后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listen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arrive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in/at;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38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动词+副词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宾语为代词时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只能位于动词和副词之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宾语为名词时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位于副词前后均可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928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副词+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宾语位于介词之后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on/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38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名词+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宾语位于介词之后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attention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38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+形容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宾语位于介词之后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61fa970e?vcp=1&amp;pid=9667bba9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361fa970e?vcp=1&amp;pid=9667bba9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常见的动词短语</a:t>
            </a:r>
            <a:endParaRPr lang="en-US" altLang="zh-CN" sz="2800" dirty="0"/>
          </a:p>
        </p:txBody>
      </p:sp>
      <p:sp>
        <p:nvSpPr>
          <p:cNvPr id="4" name="P_6#0ae492bd5?sp=1&amp;vcp=1&amp;pid=361fa970e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1.同一动词型</a:t>
            </a:r>
            <a:endParaRPr lang="en-US" altLang="zh-CN" sz="2400" dirty="0"/>
          </a:p>
        </p:txBody>
      </p:sp>
      <p:graphicFrame>
        <p:nvGraphicFramePr>
          <p:cNvPr id="45" name="P_6_BD#0ae492bd5?colgroup=9,26&amp;vcp=1&amp;pid=361fa970e&amp;color=0,0,0&amp;vtp=1&amp;bbb=1"/>
          <p:cNvGraphicFramePr>
            <a:graphicFrameLocks noGrp="1"/>
          </p:cNvGraphicFramePr>
          <p:nvPr/>
        </p:nvGraphicFramePr>
        <p:xfrm>
          <a:off x="502920" y="1931670"/>
          <a:ext cx="11155680" cy="3895344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37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on加油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（太阳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月亮等）出现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出版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over拜访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along出现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回来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想起来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偶然遇见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down下降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来自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实现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P_6_BD#0ae492bd5?colgroup=9,26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1429766"/>
          <a:ext cx="11155680" cy="4991481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2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on继续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back回到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away走开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over仔细检查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off熄灭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离开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（时间）流逝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through经历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穿过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升起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争取得到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外出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0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to到达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up起床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over克服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on上（车）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off离开;下（车）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together相聚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做准备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9,26&amp;vcp=1&amp;pid=361fa970e&amp;color=0,0,0&amp;vtp=1&amp;bt=1&amp;bbb=1"/>
          <p:cNvSpPr txBox="1"/>
          <p:nvPr/>
        </p:nvSpPr>
        <p:spPr>
          <a:xfrm>
            <a:off x="11043047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P_6_BD#0ae492bd5?colgroup=9,26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2506030"/>
          <a:ext cx="11155680" cy="2918968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for寻找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after照顾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up查阅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through浏览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环顾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期待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out当心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into审查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调查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like看起来像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9,26&amp;vcp=1&amp;pid=361fa970e&amp;color=0,0,0&amp;vtp=1&amp;bt=1&amp;bbb=1"/>
          <p:cNvSpPr txBox="1"/>
          <p:nvPr/>
        </p:nvSpPr>
        <p:spPr>
          <a:xfrm>
            <a:off x="11043047" y="18895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P_6_BD#0ae492bd5?colgroup=9,26&amp;vcp=1&amp;pid=361fa970e&amp;color=0,0,0&amp;mp=1&amp;vtp=1&amp;bt=1&amp;bbb=1"/>
          <p:cNvGraphicFramePr>
            <a:graphicFrameLocks noGrp="1"/>
          </p:cNvGraphicFramePr>
          <p:nvPr/>
        </p:nvGraphicFramePr>
        <p:xfrm>
          <a:off x="502920" y="2017842"/>
          <a:ext cx="11155680" cy="3895344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37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out熄灭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on穿上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增加（体重）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up搭建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张贴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off推迟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拖延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收起来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放回原处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写下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记下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with忍受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9,26&amp;vcp=1&amp;pid=361fa970e&amp;color=0,0,0&amp;mp=1&amp;vtp=1&amp;bt=1&amp;bbb=1"/>
          <p:cNvSpPr txBox="1"/>
          <p:nvPr/>
        </p:nvSpPr>
        <p:spPr>
          <a:xfrm>
            <a:off x="11043047" y="14013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P_6_BD#0ae492bd5?colgroup=9,26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1529654"/>
          <a:ext cx="11155680" cy="4871720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1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living谋生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mistake犯错误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decision作出决定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progress取得进步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difference有影响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起作用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bed铺床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mess弄得一团糟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交朋友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9,26&amp;vcp=1&amp;pid=361fa970e&amp;color=0,0,0&amp;vtp=1&amp;bt=1&amp;bbb=1"/>
          <p:cNvSpPr txBox="1"/>
          <p:nvPr/>
        </p:nvSpPr>
        <p:spPr>
          <a:xfrm>
            <a:off x="11043047" y="9131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P_6_BD#0ae492bd5?colgroup=9,26&amp;vcp=1&amp;pid=361fa970e&amp;color=0,0,0&amp;mp=1&amp;vtp=1&amp;bt=1&amp;bbb=1"/>
          <p:cNvGraphicFramePr>
            <a:graphicFrameLocks noGrp="1"/>
          </p:cNvGraphicFramePr>
          <p:nvPr/>
        </p:nvGraphicFramePr>
        <p:xfrm>
          <a:off x="502920" y="1426972"/>
          <a:ext cx="11155680" cy="5014595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469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76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嘲笑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取笑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记笔记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充分利用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way前进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sure确保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noise弄出噪声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face做鬼脸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fire生火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money赚钱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tea泡茶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9,26&amp;vcp=1&amp;pid=361fa970e&amp;color=0,0,0&amp;mp=1&amp;vtp=1&amp;bt=1&amp;bbb=1"/>
          <p:cNvSpPr txBox="1"/>
          <p:nvPr/>
        </p:nvSpPr>
        <p:spPr>
          <a:xfrm>
            <a:off x="11043047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d84ac893?lid=e3cde55e9&amp;cid=e3cde55e9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ad84ac893?lid=077f13a15&amp;cid=077f13a15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ad84ac893?lid=58177e9e5&amp;cid=58177e9e5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P_6_BD#0ae492bd5?colgroup=9,26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1529654"/>
          <a:ext cx="11155680" cy="4871720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1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up占据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开始从事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away拿走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off起飞;脱下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turns轮流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写下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记下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place发生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photos拍照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of照顾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in参加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on呈现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领会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吸收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message捎口信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采取行动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risks/a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冒险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9,26&amp;vcp=1&amp;pid=361fa970e&amp;color=0,0,0&amp;vtp=1&amp;bt=1&amp;bbb=1"/>
          <p:cNvSpPr txBox="1"/>
          <p:nvPr/>
        </p:nvSpPr>
        <p:spPr>
          <a:xfrm>
            <a:off x="11043047" y="9131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P_6_BD#0ae492bd5?colgroup=9,26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2261936"/>
          <a:ext cx="11155680" cy="3407156"/>
        </p:xfrm>
        <a:graphic>
          <a:graphicData uri="http://schemas.openxmlformats.org/drawingml/2006/table">
            <a:tbl>
              <a:tblPr/>
              <a:tblGrid>
                <a:gridCol w="3026664"/>
                <a:gridCol w="81290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6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on打开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off关闭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up调大（音量）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调小（音量）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拒绝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上交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out结果是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to求助于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转身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）变成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9,26&amp;vcp=1&amp;pid=361fa970e&amp;color=0,0,0&amp;vtp=1&amp;bt=1&amp;bbb=1"/>
          <p:cNvSpPr txBox="1"/>
          <p:nvPr/>
        </p:nvSpPr>
        <p:spPr>
          <a:xfrm>
            <a:off x="11043047" y="164547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ae492bd5?sp=1&amp;vcp=1&amp;pid=361fa970e&amp;color=0,0,0&amp;vtp=1&amp;bt=1&amp;bbb=1"/>
          <p:cNvSpPr/>
          <p:nvPr/>
        </p:nvSpPr>
        <p:spPr>
          <a:xfrm>
            <a:off x="502920" y="115481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2.同一介/副词型</a:t>
            </a:r>
            <a:endParaRPr lang="en-US" altLang="zh-CN" sz="2400" dirty="0"/>
          </a:p>
        </p:txBody>
      </p:sp>
      <p:graphicFrame>
        <p:nvGraphicFramePr>
          <p:cNvPr id="53" name="P_6_BD#0ae492bd5?colgroup=7,28&amp;vcp=1&amp;pid=361fa970e&amp;color=0,0,0&amp;vtp=1&amp;bbb=1"/>
          <p:cNvGraphicFramePr>
            <a:graphicFrameLocks noGrp="1"/>
          </p:cNvGraphicFramePr>
          <p:nvPr/>
        </p:nvGraphicFramePr>
        <p:xfrm>
          <a:off x="502920" y="1759587"/>
          <a:ext cx="11155680" cy="4400169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44001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up征召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打电话给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up走近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up切碎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up放弃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up长大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up捡起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（开车）接某人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up建立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创建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up显露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露面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耗尽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教养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养育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装扮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盛装打扮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P_6_BD#0ae492bd5?colgroup=7,28&amp;vcp=1&amp;pid=361fa970e&amp;color=0,0,0&amp;mp=1&amp;vtp=1&amp;bt=1&amp;bbb=1"/>
          <p:cNvGraphicFramePr>
            <a:graphicFrameLocks noGrp="1"/>
          </p:cNvGraphicFramePr>
          <p:nvPr/>
        </p:nvGraphicFramePr>
        <p:xfrm>
          <a:off x="502920" y="2253618"/>
          <a:ext cx="11155680" cy="3423793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34237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吃光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举起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醒来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叫醒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cheer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（使）振奋起来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fix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挂断（电话）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hurry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快点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赶快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mix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混淆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mp=1&amp;vtp=1&amp;bt=1&amp;bbb=1"/>
          <p:cNvSpPr txBox="1"/>
          <p:nvPr/>
        </p:nvSpPr>
        <p:spPr>
          <a:xfrm>
            <a:off x="11043047" y="163716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P_6_BD#0ae492bd5?colgroup=7,28&amp;vcp=1&amp;pid=361fa970e&amp;color=0,0,0&amp;mp=1&amp;vtp=1&amp;bt=1&amp;bbb=1"/>
          <p:cNvGraphicFramePr>
            <a:graphicFrameLocks noGrp="1"/>
          </p:cNvGraphicFramePr>
          <p:nvPr/>
        </p:nvGraphicFramePr>
        <p:xfrm>
          <a:off x="502920" y="2497712"/>
          <a:ext cx="11155680" cy="2935605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29356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with赶上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with赶上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with想出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提出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处理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agree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with同意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开始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connect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相连接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along/on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相处融洽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保持联系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mp=1&amp;vtp=1&amp;bt=1&amp;bbb=1"/>
          <p:cNvSpPr txBox="1"/>
          <p:nvPr/>
        </p:nvSpPr>
        <p:spPr>
          <a:xfrm>
            <a:off x="11043047" y="188125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P_6_BD#0ae492bd5?colgroup=7,28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2253618"/>
          <a:ext cx="11155680" cy="3423793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342379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for需要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要求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for规划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计划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hope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for希望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期待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for请求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for索取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付费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for等待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出发去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prepare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做准备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照顾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vtp=1&amp;bt=1&amp;bbb=1"/>
          <p:cNvSpPr txBox="1"/>
          <p:nvPr/>
        </p:nvSpPr>
        <p:spPr>
          <a:xfrm>
            <a:off x="11043047" y="163716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P_6_BD#0ae492bd5?colgroup=7,28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1765430"/>
          <a:ext cx="11155680" cy="4400169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440016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on试穿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试戴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on穿着/戴着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hold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别挂断电话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on继续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on继续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focus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集中注意力于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depend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依靠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取决于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传递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继续工作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vtp=1&amp;bt=1&amp;bbb=1"/>
          <p:cNvSpPr txBox="1"/>
          <p:nvPr/>
        </p:nvSpPr>
        <p:spPr>
          <a:xfrm>
            <a:off x="11043047" y="114897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P_6_BD#0ae492bd5?colgroup=7,28&amp;vcp=1&amp;pid=361fa970e&amp;color=0,0,0&amp;mp=1&amp;vtp=1&amp;bt=1&amp;bbb=1"/>
          <p:cNvGraphicFramePr>
            <a:graphicFrameLocks noGrp="1"/>
          </p:cNvGraphicFramePr>
          <p:nvPr/>
        </p:nvGraphicFramePr>
        <p:xfrm>
          <a:off x="502920" y="3229993"/>
          <a:ext cx="11155680" cy="1471041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14710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over移交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over检查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over仔细考虑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over接收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接管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over翻转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mp=1&amp;vtp=1&amp;bt=1&amp;bbb=1"/>
          <p:cNvSpPr txBox="1"/>
          <p:nvPr/>
        </p:nvSpPr>
        <p:spPr>
          <a:xfrm>
            <a:off x="11043047" y="261353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P_6_BD#0ae492bd5?colgroup=7,28&amp;vcp=1&amp;pid=361fa970e&amp;color=0,0,0&amp;vtp=1&amp;bt=1&amp;bbb=1"/>
          <p:cNvGraphicFramePr>
            <a:graphicFrameLocks noGrp="1"/>
          </p:cNvGraphicFramePr>
          <p:nvPr/>
        </p:nvGraphicFramePr>
        <p:xfrm>
          <a:off x="502920" y="1765430"/>
          <a:ext cx="11155680" cy="4400169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4400169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out算出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解决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out爆发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out着手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起程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out删除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关在外面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wear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out磨损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使疲乏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out用完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out分发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使显现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找出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查明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帮助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摆脱困境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试验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vtp=1&amp;bt=1&amp;bbb=1"/>
          <p:cNvSpPr txBox="1"/>
          <p:nvPr/>
        </p:nvSpPr>
        <p:spPr>
          <a:xfrm>
            <a:off x="11043047" y="114897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P_6_BD#0ae492bd5?colgroup=7,28&amp;vcp=1&amp;pid=361fa970e&amp;color=0,0,0&amp;vtp=1&amp;bt=1&amp;bbb=1&amp;hb=1"/>
          <p:cNvGraphicFramePr>
            <a:graphicFrameLocks noGrp="1"/>
          </p:cNvGraphicFramePr>
          <p:nvPr/>
        </p:nvGraphicFramePr>
        <p:xfrm>
          <a:off x="502920" y="2748155"/>
          <a:ext cx="11155680" cy="2434717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24347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谈论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担心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导致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关心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complain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抱怨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听说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知道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了解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了解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开始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着手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考虑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vtp=1&amp;bt=1&amp;bbb=1"/>
          <p:cNvSpPr txBox="1"/>
          <p:nvPr/>
        </p:nvSpPr>
        <p:spPr>
          <a:xfrm>
            <a:off x="11043047" y="213169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3cde55e9?vcp=1&amp;pid=62a3de95f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e3cde55e9?vcp=1&amp;pid=62a3de95f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6293" y="996696"/>
            <a:ext cx="530352" cy="192024"/>
          </a:xfrm>
          <a:prstGeom prst="rect">
            <a:avLst/>
          </a:prstGeom>
        </p:spPr>
      </p:pic>
      <p:pic>
        <p:nvPicPr>
          <p:cNvPr id="4" name="C_5#e09972859?vcp=1&amp;pid=e3cde55e9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e09972859?vcp=1&amp;pid=e3cde55e9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动词的五种基本形式</a:t>
            </a:r>
            <a:endParaRPr lang="en-US" altLang="zh-CN" sz="2800" b="1" dirty="0"/>
          </a:p>
        </p:txBody>
      </p:sp>
      <p:sp>
        <p:nvSpPr>
          <p:cNvPr id="6" name="P_6#b2fcba28b?sp=1&amp;vcp=1&amp;pid=e09972859&amp;color=0,0,0&amp;vtp=1&amp;bbb=1"/>
          <p:cNvSpPr/>
          <p:nvPr/>
        </p:nvSpPr>
        <p:spPr>
          <a:xfrm>
            <a:off x="502920" y="18034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1.动词的形式</a:t>
            </a:r>
            <a:endParaRPr lang="en-US" altLang="zh-CN" sz="2400" dirty="0"/>
          </a:p>
        </p:txBody>
      </p:sp>
      <p:graphicFrame>
        <p:nvGraphicFramePr>
          <p:cNvPr id="7" name="P_6_BD#b2fcba28b?colgroup=5,20,9&amp;vcp=1&amp;pid=e09972859&amp;color=0,0,0&amp;vtp=1&amp;bbb=1&amp;hb=1"/>
          <p:cNvGraphicFramePr>
            <a:graphicFrameLocks noGrp="1"/>
          </p:cNvGraphicFramePr>
          <p:nvPr/>
        </p:nvGraphicFramePr>
        <p:xfrm>
          <a:off x="502920" y="2414270"/>
          <a:ext cx="11155680" cy="3421635"/>
        </p:xfrm>
        <a:graphic>
          <a:graphicData uri="http://schemas.openxmlformats.org/drawingml/2006/table">
            <a:tbl>
              <a:tblPr/>
              <a:tblGrid>
                <a:gridCol w="1810512"/>
                <a:gridCol w="6400800"/>
                <a:gridCol w="29443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变化规则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动词原形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最基本的形式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do/be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141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第三人称单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（1）一般动词在词尾加-s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2）以ch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x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等结尾的动词在词尾加-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look—looks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—sings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—catches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—finishes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—passes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P_6_BD#0ae492bd5?colgroup=7,28&amp;vcp=1&amp;pid=361fa970e&amp;color=0,0,0&amp;mp=1&amp;vtp=1&amp;bt=1&amp;bbb=1"/>
          <p:cNvGraphicFramePr>
            <a:graphicFrameLocks noGrp="1"/>
          </p:cNvGraphicFramePr>
          <p:nvPr/>
        </p:nvGraphicFramePr>
        <p:xfrm>
          <a:off x="502920" y="2497712"/>
          <a:ext cx="11155680" cy="2935605"/>
        </p:xfrm>
        <a:graphic>
          <a:graphicData uri="http://schemas.openxmlformats.org/drawingml/2006/table">
            <a:tbl>
              <a:tblPr/>
              <a:tblGrid>
                <a:gridCol w="2432304"/>
                <a:gridCol w="8723376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突然停止说话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切断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跌落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发出（光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热等）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偿清（贷款）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保持距离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停止运转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动身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启程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ae492bd5?colgroup=7,28&amp;vcp=1&amp;pid=361fa970e&amp;color=0,0,0&amp;mp=1&amp;vtp=1&amp;bt=1&amp;bbb=1"/>
          <p:cNvSpPr txBox="1"/>
          <p:nvPr/>
        </p:nvSpPr>
        <p:spPr>
          <a:xfrm>
            <a:off x="11043047" y="188125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77f13a15?vcp=1&amp;pid=9dcf9933d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动词词义辨析</a:t>
            </a:r>
            <a:endParaRPr lang="en-US" altLang="zh-CN" sz="2800" dirty="0"/>
          </a:p>
        </p:txBody>
      </p:sp>
      <p:graphicFrame>
        <p:nvGraphicFramePr>
          <p:cNvPr id="62" name="QM_5_BD.1_1#47b5b7478?colgroup=36&amp;vcp=1&amp;pid=077f13a15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accept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improve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behave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2_1#aa097121b?vcp=1&amp;pid=47b5b7478&amp;color=0,0,0&amp;vtp=1&amp;bbb=1&amp;h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WeChat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widely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requests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strangers.</a:t>
            </a:r>
            <a:endParaRPr lang="en-US" altLang="zh-CN" sz="2400" dirty="0"/>
          </a:p>
        </p:txBody>
      </p:sp>
      <p:sp>
        <p:nvSpPr>
          <p:cNvPr id="5" name="QB_6_AN.3_1#aa097121b.blank?vcp=1&amp;pid=47b5b7478&amp;color=0,0,0&amp;vpa=1&amp;vtp=1&amp;bbb=1"/>
          <p:cNvSpPr/>
          <p:nvPr/>
        </p:nvSpPr>
        <p:spPr>
          <a:xfrm>
            <a:off x="8867680" y="2029460"/>
            <a:ext cx="1049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endParaRPr lang="en-US" altLang="zh-CN" sz="2400" dirty="0"/>
          </a:p>
        </p:txBody>
      </p:sp>
      <p:sp>
        <p:nvSpPr>
          <p:cNvPr id="6" name="QB_6_BD.4_1#bb774f8df?sp=1&amp;vcp=1&amp;pid=47b5b7478&amp;color=0,0,0&amp;vtp=1&amp;bbb=1"/>
          <p:cNvSpPr/>
          <p:nvPr/>
        </p:nvSpPr>
        <p:spPr>
          <a:xfrm>
            <a:off x="502920" y="3172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rude.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gentleman.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polite.</a:t>
            </a:r>
            <a:endParaRPr lang="en-US" altLang="zh-CN" sz="2400" dirty="0"/>
          </a:p>
        </p:txBody>
      </p:sp>
      <p:sp>
        <p:nvSpPr>
          <p:cNvPr id="7" name="QB_6_AN.5_1#bb774f8df.blank?vcp=1&amp;pid=47b5b7478&amp;color=0,0,0&amp;vpa=2&amp;vtp=1&amp;bbb=1"/>
          <p:cNvSpPr/>
          <p:nvPr/>
        </p:nvSpPr>
        <p:spPr>
          <a:xfrm>
            <a:off x="5116671" y="3144901"/>
            <a:ext cx="1135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behave</a:t>
            </a:r>
            <a:endParaRPr lang="en-US" altLang="zh-CN" sz="2400" dirty="0"/>
          </a:p>
        </p:txBody>
      </p:sp>
      <p:sp>
        <p:nvSpPr>
          <p:cNvPr id="8" name="QB_6_BD.6_1#88554466d?sp=1&amp;vcp=1&amp;pid=47b5b7478&amp;color=0,0,0&amp;vtp=1&amp;bbb=1&amp;hb=1"/>
          <p:cNvSpPr/>
          <p:nvPr/>
        </p:nvSpPr>
        <p:spPr>
          <a:xfrm>
            <a:off x="502920" y="427647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oil-fueled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vehicles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（燃油车）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Hainan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2030.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endParaRPr lang="en-US" altLang="zh-CN" sz="2400" dirty="0"/>
          </a:p>
        </p:txBody>
      </p:sp>
      <p:sp>
        <p:nvSpPr>
          <p:cNvPr id="9" name="QB_6_AN.7_1#88554466d.blank?vcp=1&amp;pid=47b5b7478&amp;color=0,0,0&amp;vpa=3&amp;vtp=1&amp;bbb=1"/>
          <p:cNvSpPr/>
          <p:nvPr/>
        </p:nvSpPr>
        <p:spPr>
          <a:xfrm>
            <a:off x="3178079" y="5331841"/>
            <a:ext cx="231857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（to）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edcb827b?vcp=1&amp;pid=9dcf9933d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动词短语辨析</a:t>
            </a:r>
            <a:endParaRPr lang="en-US" altLang="zh-CN" sz="2800" dirty="0"/>
          </a:p>
        </p:txBody>
      </p:sp>
      <p:graphicFrame>
        <p:nvGraphicFramePr>
          <p:cNvPr id="63" name="QM_5_BD.8_1#88fe08ccf?colgroup=36&amp;vcp=1&amp;pid=cedcb827b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9_1#9c3f5d33b?sp=1&amp;vcp=1&amp;pid=88fe08ccf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—Sam,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anymore.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use.</a:t>
            </a:r>
            <a:endParaRPr lang="en-US" altLang="zh-CN" sz="2400" dirty="0"/>
          </a:p>
        </p:txBody>
      </p:sp>
      <p:sp>
        <p:nvSpPr>
          <p:cNvPr id="5" name="QB_6_AN.10_1#9c3f5d33b.blank?vcp=1&amp;pid=88fe08ccf&amp;color=0,0,0&amp;vpa=4&amp;vtp=1&amp;bbb=1"/>
          <p:cNvSpPr/>
          <p:nvPr/>
        </p:nvSpPr>
        <p:spPr>
          <a:xfrm>
            <a:off x="2415064" y="2029460"/>
            <a:ext cx="182645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throw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endParaRPr lang="en-US" altLang="zh-CN" sz="2400" dirty="0"/>
          </a:p>
        </p:txBody>
      </p:sp>
      <p:sp>
        <p:nvSpPr>
          <p:cNvPr id="6" name="QB_6_BD.11_1#7fa2fea5a?sp=1&amp;vcp=1&amp;pid=88fe08ccf&amp;color=0,0,0&amp;vtp=1&amp;bbb=1"/>
          <p:cNvSpPr/>
          <p:nvPr/>
        </p:nvSpPr>
        <p:spPr>
          <a:xfrm>
            <a:off x="502920" y="3172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invitation?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party.</a:t>
            </a:r>
            <a:endParaRPr lang="en-US" altLang="zh-CN" sz="2400" dirty="0"/>
          </a:p>
        </p:txBody>
      </p:sp>
      <p:sp>
        <p:nvSpPr>
          <p:cNvPr id="7" name="QB_6_AN.12_1#7fa2fea5a.blank?vcp=1&amp;pid=88fe08ccf&amp;color=0,0,0&amp;vpa=5&amp;vtp=1&amp;bbb=1"/>
          <p:cNvSpPr/>
          <p:nvPr/>
        </p:nvSpPr>
        <p:spPr>
          <a:xfrm>
            <a:off x="2910364" y="3144901"/>
            <a:ext cx="16637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endParaRPr lang="en-US" altLang="zh-CN" sz="2400" dirty="0"/>
          </a:p>
        </p:txBody>
      </p:sp>
      <p:sp>
        <p:nvSpPr>
          <p:cNvPr id="8" name="QB_6_BD.13_1#4ab85bfbe?sp=1&amp;vcp=1&amp;pid=88fe08ccf&amp;color=0,0,0&amp;vtp=1&amp;bbb=1&amp;hb=1"/>
          <p:cNvSpPr/>
          <p:nvPr/>
        </p:nvSpPr>
        <p:spPr>
          <a:xfrm>
            <a:off x="502920" y="427647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9" name="QB_6_AN.14_1#4ab85bfbe.blank?vcp=1&amp;pid=88fe08ccf&amp;color=0,0,0&amp;vpa=6&amp;vtp=1&amp;bbb=1"/>
          <p:cNvSpPr/>
          <p:nvPr/>
        </p:nvSpPr>
        <p:spPr>
          <a:xfrm>
            <a:off x="5807551" y="4794631"/>
            <a:ext cx="197885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9ea0c4f1?vcp=1&amp;pid=9dcf9933d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情态动词</a:t>
            </a:r>
            <a:endParaRPr lang="en-US" altLang="zh-CN" sz="2800" dirty="0"/>
          </a:p>
        </p:txBody>
      </p:sp>
      <p:graphicFrame>
        <p:nvGraphicFramePr>
          <p:cNvPr id="64" name="QM_5_BD.15_1#e8ca69003?colgroup=36&amp;vcp=1&amp;pid=f9ea0c4f1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16_1#b47eed5a0?sp=1&amp;vcp=1&amp;pid=e8ca69003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—Wilson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upstairs?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problem.</a:t>
            </a:r>
            <a:endParaRPr lang="en-US" altLang="zh-CN" sz="2400" dirty="0"/>
          </a:p>
        </p:txBody>
      </p:sp>
      <p:sp>
        <p:nvSpPr>
          <p:cNvPr id="5" name="QB_6_AN.17_1#b47eed5a0.blank?vcp=1&amp;pid=e8ca69003&amp;color=0,0,0&amp;vpa=7&amp;vtp=1&amp;bbb=1"/>
          <p:cNvSpPr/>
          <p:nvPr/>
        </p:nvSpPr>
        <p:spPr>
          <a:xfrm>
            <a:off x="2098072" y="2042160"/>
            <a:ext cx="931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endParaRPr lang="en-US" altLang="zh-CN" sz="2400" dirty="0"/>
          </a:p>
        </p:txBody>
      </p:sp>
      <p:sp>
        <p:nvSpPr>
          <p:cNvPr id="6" name="QB_6_BD.18_1#84167c0a8?sp=1&amp;vcp=1&amp;pid=e8ca69003&amp;color=0,0,0&amp;vtp=1&amp;bbb=1"/>
          <p:cNvSpPr/>
          <p:nvPr/>
        </p:nvSpPr>
        <p:spPr>
          <a:xfrm>
            <a:off x="502920" y="3172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classroom.</a:t>
            </a:r>
            <a:endParaRPr lang="en-US" altLang="zh-CN" sz="2400" dirty="0"/>
          </a:p>
        </p:txBody>
      </p:sp>
      <p:sp>
        <p:nvSpPr>
          <p:cNvPr id="7" name="QB_6_AN.19_1#84167c0a8.blank?vcp=1&amp;pid=e8ca69003&amp;color=0,0,0&amp;vpa=8&amp;vtp=1&amp;bbb=1"/>
          <p:cNvSpPr/>
          <p:nvPr/>
        </p:nvSpPr>
        <p:spPr>
          <a:xfrm>
            <a:off x="1751489" y="3682111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endParaRPr lang="en-US" altLang="zh-CN" sz="2400" dirty="0"/>
          </a:p>
        </p:txBody>
      </p:sp>
      <p:sp>
        <p:nvSpPr>
          <p:cNvPr id="8" name="QB_6_BD.20_1#5a66b596f?vcp=1&amp;pid=e8ca69003&amp;color=0,0,0&amp;vtp=1&amp;bbb=1"/>
          <p:cNvSpPr/>
          <p:nvPr/>
        </p:nvSpPr>
        <p:spPr>
          <a:xfrm>
            <a:off x="502920" y="426980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public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go.</a:t>
            </a:r>
            <a:endParaRPr lang="en-US" altLang="zh-CN" sz="2400" dirty="0"/>
          </a:p>
        </p:txBody>
      </p:sp>
      <p:sp>
        <p:nvSpPr>
          <p:cNvPr id="9" name="QB_6_AN.21_1#5a66b596f.blank?vcp=1&amp;pid=e8ca69003&amp;color=0,0,0&amp;vpa=9&amp;vtp=1&amp;bbb=1"/>
          <p:cNvSpPr/>
          <p:nvPr/>
        </p:nvSpPr>
        <p:spPr>
          <a:xfrm>
            <a:off x="4869339" y="4220273"/>
            <a:ext cx="10858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endParaRPr lang="en-US" altLang="zh-CN" sz="2400" dirty="0"/>
          </a:p>
        </p:txBody>
      </p:sp>
      <p:sp>
        <p:nvSpPr>
          <p:cNvPr id="10" name="QB_6_BD.22_1#4fac6147d?sp=1&amp;vcp=1&amp;pid=e8ca69003&amp;color=0,0,0&amp;vtp=1&amp;bbb=1"/>
          <p:cNvSpPr/>
          <p:nvPr/>
        </p:nvSpPr>
        <p:spPr>
          <a:xfrm>
            <a:off x="502920" y="48111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11" name="QB_6_AN.23_1#4fac6147d.blank?vcp=1&amp;pid=e8ca69003&amp;color=0,0,0&amp;vpa=10&amp;vtp=1&amp;bbb=1"/>
          <p:cNvSpPr/>
          <p:nvPr/>
        </p:nvSpPr>
        <p:spPr>
          <a:xfrm>
            <a:off x="2907189" y="5320411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5117b729?vcp=1&amp;pid=9dcf9933d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考点4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动词词性转化</a:t>
            </a:r>
            <a:endParaRPr lang="en-US" altLang="zh-CN" sz="2800" dirty="0"/>
          </a:p>
        </p:txBody>
      </p:sp>
      <p:sp>
        <p:nvSpPr>
          <p:cNvPr id="3" name="QB_5_BD.24_1#03c942fba?vcp=1&amp;pid=95117b729&amp;color=0,0,0&amp;vtp=1&amp;bbb=1&amp;hb=1"/>
          <p:cNvSpPr/>
          <p:nvPr/>
        </p:nvSpPr>
        <p:spPr>
          <a:xfrm>
            <a:off x="502920" y="13208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（begin）.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（collect）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（thank）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（decide）.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（follow）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（invent）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David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（work）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factory.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</a:t>
            </a:r>
            <a:endParaRPr lang="en-US" altLang="zh-CN" sz="2400" dirty="0"/>
          </a:p>
        </p:txBody>
      </p:sp>
      <p:sp>
        <p:nvSpPr>
          <p:cNvPr id="4" name="QB_5_AN.25_1#03c942fba.blank?vcp=1&amp;pid=95117b729&amp;color=0,0,0&amp;vpa=11&amp;vtp=1&amp;bbb=1"/>
          <p:cNvSpPr/>
          <p:nvPr/>
        </p:nvSpPr>
        <p:spPr>
          <a:xfrm>
            <a:off x="9873774" y="1280160"/>
            <a:ext cx="1508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beginning</a:t>
            </a:r>
            <a:endParaRPr lang="en-US" altLang="zh-CN" sz="2400" dirty="0"/>
          </a:p>
        </p:txBody>
      </p:sp>
      <p:sp>
        <p:nvSpPr>
          <p:cNvPr id="6" name="QB_5_AN.27_1#03c942fba.blank?vcp=1&amp;pid=95117b729&amp;color=0,0,0&amp;vpa=12&amp;vtp=1&amp;bbb=1"/>
          <p:cNvSpPr/>
          <p:nvPr/>
        </p:nvSpPr>
        <p:spPr>
          <a:xfrm>
            <a:off x="4185126" y="2410460"/>
            <a:ext cx="21859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collection（s）</a:t>
            </a:r>
            <a:endParaRPr lang="en-US" altLang="zh-CN" sz="2400" dirty="0"/>
          </a:p>
        </p:txBody>
      </p:sp>
      <p:sp>
        <p:nvSpPr>
          <p:cNvPr id="8" name="QB_5_AN.29_1#03c942fba.blank?vcp=1&amp;pid=95117b729&amp;color=0,0,0&amp;vpa=13&amp;vtp=1&amp;bbb=1"/>
          <p:cNvSpPr/>
          <p:nvPr/>
        </p:nvSpPr>
        <p:spPr>
          <a:xfrm>
            <a:off x="3142139" y="2969260"/>
            <a:ext cx="13398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thankful</a:t>
            </a:r>
            <a:endParaRPr lang="en-US" altLang="zh-CN" sz="2400" dirty="0"/>
          </a:p>
        </p:txBody>
      </p:sp>
      <p:sp>
        <p:nvSpPr>
          <p:cNvPr id="10" name="QB_5_AN.31_1#03c942fba.blank?vcp=1&amp;pid=95117b729&amp;color=0,0,0&amp;vpa=14&amp;vtp=1&amp;bbb=1"/>
          <p:cNvSpPr/>
          <p:nvPr/>
        </p:nvSpPr>
        <p:spPr>
          <a:xfrm>
            <a:off x="8116601" y="3528060"/>
            <a:ext cx="1389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decisions</a:t>
            </a:r>
            <a:endParaRPr lang="en-US" altLang="zh-CN" sz="2400" dirty="0"/>
          </a:p>
        </p:txBody>
      </p:sp>
      <p:sp>
        <p:nvSpPr>
          <p:cNvPr id="12" name="QB_5_AN.33_1#03c942fba.blank?vcp=1&amp;pid=95117b729&amp;color=0,0,0&amp;vpa=15&amp;vtp=1&amp;bbb=1"/>
          <p:cNvSpPr/>
          <p:nvPr/>
        </p:nvSpPr>
        <p:spPr>
          <a:xfrm>
            <a:off x="3383439" y="4074160"/>
            <a:ext cx="1422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endParaRPr lang="en-US" altLang="zh-CN" sz="2400" dirty="0"/>
          </a:p>
        </p:txBody>
      </p:sp>
      <p:sp>
        <p:nvSpPr>
          <p:cNvPr id="14" name="QB_5_AN.35_1#03c942fba.blank?vcp=1&amp;pid=95117b729&amp;color=0,0,0&amp;vpa=16&amp;vtp=1&amp;bbb=1"/>
          <p:cNvSpPr/>
          <p:nvPr/>
        </p:nvSpPr>
        <p:spPr>
          <a:xfrm>
            <a:off x="1413351" y="4645660"/>
            <a:ext cx="1320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inventor</a:t>
            </a:r>
            <a:endParaRPr lang="en-US" altLang="zh-CN" sz="2400" dirty="0"/>
          </a:p>
        </p:txBody>
      </p:sp>
      <p:sp>
        <p:nvSpPr>
          <p:cNvPr id="16" name="QB_5_AN.37_1#03c942fba.blank?vcp=1&amp;pid=95117b729&amp;color=0,0,0&amp;vpa=17&amp;vtp=1&amp;bbb=1"/>
          <p:cNvSpPr/>
          <p:nvPr/>
        </p:nvSpPr>
        <p:spPr>
          <a:xfrm>
            <a:off x="2427764" y="5182870"/>
            <a:ext cx="1168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b9dbc22b?vcp=1&amp;pid=9dcf9933d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66" name="QM_5_BD.38_1#2fd9f86eb?colgroup=36&amp;vcp=1&amp;pid=5b9dbc22b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502920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50292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together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needn't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39_1#b7885edea?vcp=1&amp;pid=2fd9f86eb&amp;color=0,0,0&amp;vtp=1&amp;bbb=1"/>
          <p:cNvSpPr/>
          <p:nvPr/>
        </p:nvSpPr>
        <p:spPr>
          <a:xfrm>
            <a:off x="502920" y="2082800"/>
            <a:ext cx="11183112" cy="4389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Tina?—Great.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—Oh,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God!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heart.—Cheer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2025,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garbage-sorting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systems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（垃圾分类系统）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Dongying.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Dad?—No,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</a:t>
            </a:r>
            <a:endParaRPr lang="en-US" altLang="zh-CN" sz="2400" dirty="0"/>
          </a:p>
        </p:txBody>
      </p:sp>
      <p:sp>
        <p:nvSpPr>
          <p:cNvPr id="5" name="QB_6_AN.40_1#b7885edea.blank?vcp=1&amp;pid=2fd9f86eb&amp;color=0,0,0&amp;vpa=18&amp;vtp=1&amp;bbb=1"/>
          <p:cNvSpPr/>
          <p:nvPr/>
        </p:nvSpPr>
        <p:spPr>
          <a:xfrm>
            <a:off x="7651020" y="2053526"/>
            <a:ext cx="114541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offered</a:t>
            </a:r>
            <a:endParaRPr lang="en-US" altLang="zh-CN" sz="2400" dirty="0"/>
          </a:p>
        </p:txBody>
      </p:sp>
      <p:sp>
        <p:nvSpPr>
          <p:cNvPr id="7" name="QB_6_AN.42_1#b7885edea.blank?vcp=1&amp;pid=2fd9f86eb&amp;color=0,0,0&amp;vpa=19&amp;vtp=1&amp;bbb=1"/>
          <p:cNvSpPr/>
          <p:nvPr/>
        </p:nvSpPr>
        <p:spPr>
          <a:xfrm>
            <a:off x="8526938" y="2548827"/>
            <a:ext cx="863600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endParaRPr lang="en-US" altLang="zh-CN" sz="2400" dirty="0"/>
          </a:p>
        </p:txBody>
      </p:sp>
      <p:sp>
        <p:nvSpPr>
          <p:cNvPr id="9" name="QB_6_AN.44_1#b7885edea.blank?vcp=1&amp;pid=2fd9f86eb&amp;color=0,0,0&amp;vpa=20&amp;vtp=1&amp;bbb=1"/>
          <p:cNvSpPr/>
          <p:nvPr/>
        </p:nvSpPr>
        <p:spPr>
          <a:xfrm>
            <a:off x="2237264" y="3539427"/>
            <a:ext cx="22907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sounded/sounds</a:t>
            </a:r>
            <a:endParaRPr lang="en-US" altLang="zh-CN" sz="2400" dirty="0"/>
          </a:p>
        </p:txBody>
      </p:sp>
      <p:sp>
        <p:nvSpPr>
          <p:cNvPr id="11" name="QB_6_AN.46_1#b7885edea.blank?vcp=1&amp;pid=2fd9f86eb&amp;color=0,0,0&amp;vpa=21&amp;vtp=1&amp;bbb=1"/>
          <p:cNvSpPr/>
          <p:nvPr/>
        </p:nvSpPr>
        <p:spPr>
          <a:xfrm>
            <a:off x="10555763" y="4022026"/>
            <a:ext cx="1069975" cy="426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13" name="QB_6_AN.48_1#b7885edea.blank?vcp=1&amp;pid=2fd9f86eb&amp;color=0,0,0&amp;vpa=22&amp;vtp=1&amp;bbb=1"/>
          <p:cNvSpPr/>
          <p:nvPr/>
        </p:nvSpPr>
        <p:spPr>
          <a:xfrm>
            <a:off x="9995377" y="5025326"/>
            <a:ext cx="1185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needn't</a:t>
            </a:r>
            <a:endParaRPr lang="en-US" altLang="zh-CN" sz="2400" dirty="0"/>
          </a:p>
        </p:txBody>
      </p:sp>
      <p:sp>
        <p:nvSpPr>
          <p:cNvPr id="15" name="QB_6_AN.50_1#b7885edea.blank?vcp=1&amp;pid=2fd9f86eb&amp;color=0,0,0&amp;vpa=23&amp;vtp=1&amp;bbb=1"/>
          <p:cNvSpPr/>
          <p:nvPr/>
        </p:nvSpPr>
        <p:spPr>
          <a:xfrm>
            <a:off x="2157318" y="5981954"/>
            <a:ext cx="1965325" cy="426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1_1#58177e9e5?vcp=1&amp;pid=0ff520c4a&amp;color=0,0,0&amp;vtp=1&amp;bt=1&amp;bbb=1"/>
          <p:cNvSpPr/>
          <p:nvPr/>
        </p:nvSpPr>
        <p:spPr>
          <a:xfrm>
            <a:off x="502920" y="900000"/>
            <a:ext cx="11183112" cy="9984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[2024台州路桥区二模]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67" name="QM_4_BD.51_2#58177e9e5?colgroup=36&amp;vcp=1&amp;pid=0ff520c4a&amp;color=0,0,0&amp;vtp=1&amp;bbb=1"/>
          <p:cNvGraphicFramePr>
            <a:graphicFrameLocks noGrp="1"/>
          </p:cNvGraphicFramePr>
          <p:nvPr/>
        </p:nvGraphicFramePr>
        <p:xfrm>
          <a:off x="502920" y="2032713"/>
          <a:ext cx="11164824" cy="53581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5358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reduce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actually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without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4_BD.51_3#58177e9e5?sp=1&amp;vcp=1&amp;pid=0ff520c4a&amp;color=0,0,0&amp;vtp=1&amp;bbb=1&amp;hb=1"/>
          <p:cNvSpPr/>
          <p:nvPr/>
        </p:nvSpPr>
        <p:spPr>
          <a:xfrm>
            <a:off x="502920" y="2705813"/>
            <a:ext cx="11183112" cy="20652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disease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ecosystem.</a:t>
            </a:r>
            <a:endParaRPr lang="en-US" altLang="zh-CN" sz="2400" dirty="0"/>
          </a:p>
        </p:txBody>
      </p:sp>
      <p:sp>
        <p:nvSpPr>
          <p:cNvPr id="5" name="QM_4_BD.51_4#58177e9e5?sp=1&amp;vcp=1&amp;pid=0ff520c4a&amp;color=0,0,0&amp;vtp=1&amp;bbb=1&amp;hb=1"/>
          <p:cNvSpPr/>
          <p:nvPr/>
        </p:nvSpPr>
        <p:spPr>
          <a:xfrm>
            <a:off x="502920" y="4833952"/>
            <a:ext cx="11183112" cy="15358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herbivores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（食草动物）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herbivores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M_4_AN.52_1#58177e9e5.blank?vcp=1&amp;pid=0ff520c4a&amp;color=0,0,0&amp;vpa=24&amp;vtp=1&amp;bbb=1"/>
          <p:cNvSpPr/>
          <p:nvPr/>
        </p:nvSpPr>
        <p:spPr>
          <a:xfrm>
            <a:off x="8230077" y="3724861"/>
            <a:ext cx="1252538" cy="4690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</a:t>
            </a:r>
            <a:endParaRPr lang="en-US" altLang="zh-CN" sz="2400" dirty="0"/>
          </a:p>
        </p:txBody>
      </p:sp>
      <p:sp>
        <p:nvSpPr>
          <p:cNvPr id="7" name="QM_4_AN.53_1#58177e9e5.blank?vcp=1&amp;pid=0ff520c4a&amp;color=0,0,0&amp;vpa=25&amp;vtp=1&amp;bbb=1"/>
          <p:cNvSpPr/>
          <p:nvPr/>
        </p:nvSpPr>
        <p:spPr>
          <a:xfrm>
            <a:off x="1370488" y="4798900"/>
            <a:ext cx="949325" cy="4690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Lions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4_1#58177e9e5?sp=1&amp;vcp=1&amp;pid=0ff520c4a&amp;color=0,0,0&amp;mp=1&amp;vtp=1&amp;bt=1&amp;bbb=1&amp;hb=1"/>
          <p:cNvSpPr/>
          <p:nvPr/>
        </p:nvSpPr>
        <p:spPr>
          <a:xfrm>
            <a:off x="502920" y="151597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carbon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dioxide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（二氧化碳）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ocean.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sharks,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carbon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dioxide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climate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change.</a:t>
            </a:r>
            <a:endParaRPr lang="en-US" altLang="zh-CN" sz="2400" dirty="0"/>
          </a:p>
        </p:txBody>
      </p:sp>
      <p:sp>
        <p:nvSpPr>
          <p:cNvPr id="3" name="QM_4_BD.54_2#58177e9e5?sp=1&amp;vcp=1&amp;pid=0ff520c4a&amp;color=0,0,0&amp;mp=1&amp;vtp=1&amp;bbb=1&amp;hb=1"/>
          <p:cNvSpPr/>
          <p:nvPr/>
        </p:nvSpPr>
        <p:spPr>
          <a:xfrm>
            <a:off x="502920" y="317166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identify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cameras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endParaRPr lang="en-US" altLang="zh-CN" sz="2400" dirty="0"/>
          </a:p>
        </p:txBody>
      </p:sp>
      <p:sp>
        <p:nvSpPr>
          <p:cNvPr id="4" name="QM_4_AN.55_1#58177e9e5.blank?vcp=1&amp;pid=0ff520c4a&amp;color=0,0,0&amp;mp=1&amp;vpa=26&amp;vtp=1&amp;bbb=1"/>
          <p:cNvSpPr/>
          <p:nvPr/>
        </p:nvSpPr>
        <p:spPr>
          <a:xfrm>
            <a:off x="4280376" y="1475331"/>
            <a:ext cx="13660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reducing</a:t>
            </a:r>
            <a:endParaRPr lang="en-US" altLang="zh-CN" sz="2400" dirty="0"/>
          </a:p>
        </p:txBody>
      </p:sp>
      <p:sp>
        <p:nvSpPr>
          <p:cNvPr id="5" name="QM_4_AN.56_1#58177e9e5.blank?vcp=1&amp;pid=0ff520c4a&amp;color=0,0,0&amp;mp=1&amp;vpa=27&amp;vtp=1&amp;bbb=1"/>
          <p:cNvSpPr/>
          <p:nvPr/>
        </p:nvSpPr>
        <p:spPr>
          <a:xfrm>
            <a:off x="4766151" y="2046830"/>
            <a:ext cx="129940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endParaRPr lang="en-US" altLang="zh-CN" sz="2400" dirty="0"/>
          </a:p>
        </p:txBody>
      </p:sp>
      <p:sp>
        <p:nvSpPr>
          <p:cNvPr id="6" name="QM_4_AN.57_1#58177e9e5.blank?vcp=1&amp;pid=0ff520c4a&amp;color=0,0,0&amp;mp=1&amp;vpa=28&amp;vtp=1&amp;bbb=1"/>
          <p:cNvSpPr/>
          <p:nvPr/>
        </p:nvSpPr>
        <p:spPr>
          <a:xfrm>
            <a:off x="5759926" y="3702529"/>
            <a:ext cx="13239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endParaRPr lang="en-US" altLang="zh-CN" sz="2400" dirty="0"/>
          </a:p>
        </p:txBody>
      </p:sp>
      <p:sp>
        <p:nvSpPr>
          <p:cNvPr id="7" name="QM_4_EX.58_1#58177e9e5?vcp=1&amp;pid=0ff520c4a&amp;color=0,0,0&amp;vtp=1&amp;bbb=1"/>
          <p:cNvSpPr/>
          <p:nvPr/>
        </p:nvSpPr>
        <p:spPr>
          <a:xfrm>
            <a:off x="502920" y="536210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本文举例说明了动物的重要性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9_1#3851a5664?vcp=1&amp;pid=0ff520c4a&amp;color=0,0,0&amp;vtp=1&amp;bt=1&amp;bbb=1"/>
          <p:cNvSpPr/>
          <p:nvPr/>
        </p:nvSpPr>
        <p:spPr>
          <a:xfrm>
            <a:off x="502920" y="149942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3" name="QM_4_BD.59_2#3851a5664?vcp=1&amp;pid=0ff520c4a&amp;color=0,0,0&amp;vtp=1&amp;bbb=1"/>
          <p:cNvSpPr/>
          <p:nvPr/>
        </p:nvSpPr>
        <p:spPr>
          <a:xfrm>
            <a:off x="502920" y="20331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中国二十四节气</a:t>
            </a:r>
            <a:endParaRPr lang="en-US" altLang="zh-CN" sz="2400" dirty="0"/>
          </a:p>
        </p:txBody>
      </p:sp>
      <p:pic>
        <p:nvPicPr>
          <p:cNvPr id="4" name="QM_4_BD.59_2#3851a5664?vcp=1&amp;pid=0ff520c4a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05283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59_3#3851a5664?sp=1&amp;vcp=1&amp;pid=0ff520c4a&amp;color=0,0,0&amp;vtp=1&amp;bbb=1&amp;hb=1"/>
          <p:cNvSpPr/>
          <p:nvPr/>
        </p:nvSpPr>
        <p:spPr>
          <a:xfrm>
            <a:off x="502920" y="2574483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[2024杭州滨江区二模]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calendar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system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divides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periods.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（创造）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（持续）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life,8.i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transportation.</a:t>
            </a:r>
            <a:endParaRPr lang="en-US" altLang="zh-CN" sz="2400" dirty="0"/>
          </a:p>
        </p:txBody>
      </p:sp>
      <p:sp>
        <p:nvSpPr>
          <p:cNvPr id="6" name="QB_5_AN.62_1#fd0f06d57.blank?vcp=1&amp;pid=3851a5664&amp;color=0,0,0&amp;vpa=29&amp;vtp=1&amp;bbb=1"/>
          <p:cNvSpPr/>
          <p:nvPr/>
        </p:nvSpPr>
        <p:spPr>
          <a:xfrm>
            <a:off x="868203" y="3681605"/>
            <a:ext cx="117875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created</a:t>
            </a:r>
            <a:endParaRPr lang="en-US" altLang="zh-CN" sz="2400" dirty="0"/>
          </a:p>
        </p:txBody>
      </p:sp>
      <p:sp>
        <p:nvSpPr>
          <p:cNvPr id="7" name="QB_5_AN.64_1#fd0f06d57.blank?vcp=1&amp;pid=3851a5664&amp;color=0,0,0&amp;vpa=30&amp;vtp=1&amp;bbb=1"/>
          <p:cNvSpPr/>
          <p:nvPr/>
        </p:nvSpPr>
        <p:spPr>
          <a:xfrm>
            <a:off x="1059338" y="4295015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lasts</a:t>
            </a:r>
            <a:endParaRPr lang="en-US" altLang="zh-CN" sz="2400" dirty="0"/>
          </a:p>
        </p:txBody>
      </p:sp>
      <p:sp>
        <p:nvSpPr>
          <p:cNvPr id="8" name="QB_5_AN.66_1#fd0f06d57.blank?vcp=1&amp;pid=3851a5664&amp;color=0,0,0&amp;vpa=31&amp;vtp=1&amp;bbb=1"/>
          <p:cNvSpPr/>
          <p:nvPr/>
        </p:nvSpPr>
        <p:spPr>
          <a:xfrm>
            <a:off x="7271226" y="4773805"/>
            <a:ext cx="1355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ncluding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9_4#3851a5664?sp=1&amp;vcp=1&amp;pid=0ff520c4a&amp;color=0,0,0&amp;vtp=1&amp;bbb=1&amp;hb=1"/>
          <p:cNvSpPr/>
          <p:nvPr/>
        </p:nvSpPr>
        <p:spPr>
          <a:xfrm>
            <a:off x="502920" y="91939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reflect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divide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（月）,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Autumn,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Major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Major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Cold.</a:t>
            </a:r>
            <a:endParaRPr lang="en-US" altLang="zh-CN" sz="2400" dirty="0"/>
          </a:p>
        </p:txBody>
      </p:sp>
      <p:sp>
        <p:nvSpPr>
          <p:cNvPr id="3" name="QM_4_BD.59_5#3851a5664?sp=1&amp;vcp=1&amp;pid=0ff520c4a&amp;color=0,0,0&amp;vtp=1&amp;bbb=1&amp;hb=1"/>
          <p:cNvSpPr/>
          <p:nvPr/>
        </p:nvSpPr>
        <p:spPr>
          <a:xfrm>
            <a:off x="502920" y="3663405"/>
            <a:ext cx="111831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Lichun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（二月）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逐渐地）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Jingzhe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Awakening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9" name="QB_5_AN.68_1#fd0f06d57.blank?vcp=1&amp;pid=3851a5664&amp;color=0,0,0&amp;vpa=32&amp;vtp=1&amp;bbb=1"/>
          <p:cNvSpPr/>
          <p:nvPr/>
        </p:nvSpPr>
        <p:spPr>
          <a:xfrm>
            <a:off x="4496593" y="1493395"/>
            <a:ext cx="11874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</a:t>
            </a:r>
            <a:endParaRPr lang="en-US" altLang="zh-CN" sz="2400" dirty="0"/>
          </a:p>
        </p:txBody>
      </p:sp>
      <p:sp>
        <p:nvSpPr>
          <p:cNvPr id="11" name="QB_5_AN.70_1#fd0f06d57.blank?vcp=1&amp;pid=3851a5664&amp;color=0,0,0&amp;vpa=33&amp;vtp=1&amp;bbb=1"/>
          <p:cNvSpPr/>
          <p:nvPr/>
        </p:nvSpPr>
        <p:spPr>
          <a:xfrm>
            <a:off x="4080668" y="4235325"/>
            <a:ext cx="1455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February</a:t>
            </a:r>
            <a:endParaRPr lang="en-US" altLang="zh-CN" sz="2400" dirty="0"/>
          </a:p>
        </p:txBody>
      </p:sp>
      <p:sp>
        <p:nvSpPr>
          <p:cNvPr id="13" name="QB_5_AN.72_1#fd0f06d57.blank?vcp=1&amp;pid=3851a5664&amp;color=0,0,0&amp;vpa=34&amp;vtp=1&amp;bbb=1"/>
          <p:cNvSpPr/>
          <p:nvPr/>
        </p:nvSpPr>
        <p:spPr>
          <a:xfrm>
            <a:off x="9053036" y="4820796"/>
            <a:ext cx="1473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gradually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11" grpId="0" animBg="1" build="p"/>
      <p:bldP spid="1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P_6_BD#b2fcba28b?colgroup=5,20,9&amp;vcp=1&amp;pid=e09972859&amp;color=0,0,0&amp;mp=1&amp;vtp=1&amp;bt=1&amp;bbb=1&amp;hb=1"/>
          <p:cNvGraphicFramePr>
            <a:graphicFrameLocks noGrp="1"/>
          </p:cNvGraphicFramePr>
          <p:nvPr/>
        </p:nvGraphicFramePr>
        <p:xfrm>
          <a:off x="502920" y="1524415"/>
          <a:ext cx="11155680" cy="4882198"/>
        </p:xfrm>
        <a:graphic>
          <a:graphicData uri="http://schemas.openxmlformats.org/drawingml/2006/table">
            <a:tbl>
              <a:tblPr/>
              <a:tblGrid>
                <a:gridCol w="1810512"/>
                <a:gridCol w="6400800"/>
                <a:gridCol w="29443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变化规则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141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第三人称单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（3）以“辅音字母+y”结尾的动词先把y变成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-es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4）以“元音字母+y”结尾的动词在词尾加-s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fix—fixes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—tries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—cries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—stays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—plays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（1）一般动词在词尾加-ing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2）动词以不发音的e结尾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要去e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be—being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—sleeping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—taking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—making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5,20,9&amp;vcp=1&amp;pid=e09972859&amp;color=0,0,0&amp;mp=1&amp;vtp=1&amp;bt=1&amp;bbb=1"/>
          <p:cNvSpPr txBox="1"/>
          <p:nvPr/>
        </p:nvSpPr>
        <p:spPr>
          <a:xfrm>
            <a:off x="11043047" y="90795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9_5#3851a5664?sp=1&amp;vcp=1&amp;pid=0ff520c4a&amp;color=0,0,0&amp;vtp=1&amp;bbb=1&amp;hb=1"/>
          <p:cNvSpPr/>
          <p:nvPr/>
        </p:nvSpPr>
        <p:spPr>
          <a:xfrm>
            <a:off x="502920" y="1759214"/>
            <a:ext cx="11183112" cy="162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Equinox,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Chunfen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（完美的）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outdoor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13.f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kites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4_BD.59_6#3851a5664?sp=1&amp;vcp=1&amp;pid=0ff520c4a&amp;color=0,0,0&amp;vtp=1&amp;bbb=1&amp;hb=1"/>
          <p:cNvSpPr/>
          <p:nvPr/>
        </p:nvSpPr>
        <p:spPr>
          <a:xfrm>
            <a:off x="502920" y="343242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14.r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（容易的）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before.</a:t>
            </a:r>
            <a:endParaRPr lang="en-US" altLang="zh-CN" sz="2400" dirty="0"/>
          </a:p>
        </p:txBody>
      </p:sp>
      <p:sp>
        <p:nvSpPr>
          <p:cNvPr id="4" name="QM_4_EX.60_1#3851a5664?vcp=1&amp;pid=0ff520c4a&amp;color=0,0,0&amp;vtp=1&amp;bbb=1"/>
          <p:cNvSpPr/>
          <p:nvPr/>
        </p:nvSpPr>
        <p:spPr>
          <a:xfrm>
            <a:off x="502920" y="50807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本文主要介绍了中国二十四节气的相关信息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5" name="QB_5_AN.74_1#fd0f06d57.blank?vcp=1&amp;pid=3851a5664&amp;color=0,0,0&amp;vpa=35&amp;vtp=1&amp;bbb=1"/>
          <p:cNvSpPr/>
          <p:nvPr/>
        </p:nvSpPr>
        <p:spPr>
          <a:xfrm>
            <a:off x="5726588" y="1758825"/>
            <a:ext cx="1133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endParaRPr lang="en-US" altLang="zh-CN" sz="2400" dirty="0"/>
          </a:p>
        </p:txBody>
      </p:sp>
      <p:sp>
        <p:nvSpPr>
          <p:cNvPr id="17" name="QB_5_AN.76_1#fd0f06d57.blank?vcp=1&amp;pid=3851a5664&amp;color=0,0,0&amp;vpa=36&amp;vtp=1&amp;bbb=1"/>
          <p:cNvSpPr/>
          <p:nvPr/>
        </p:nvSpPr>
        <p:spPr>
          <a:xfrm>
            <a:off x="9780905" y="2348230"/>
            <a:ext cx="728980" cy="44323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ly</a:t>
            </a:r>
            <a:endParaRPr lang="en-US" altLang="zh-CN" sz="2400" dirty="0"/>
          </a:p>
        </p:txBody>
      </p:sp>
      <p:sp>
        <p:nvSpPr>
          <p:cNvPr id="19" name="QB_5_AN.78_1#fd0f06d57.blank?vcp=1&amp;pid=3851a5664&amp;color=0,0,0&amp;vpa=37&amp;vtp=1&amp;bbb=1"/>
          <p:cNvSpPr/>
          <p:nvPr/>
        </p:nvSpPr>
        <p:spPr>
          <a:xfrm>
            <a:off x="6715283" y="3432050"/>
            <a:ext cx="592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ole</a:t>
            </a:r>
            <a:endParaRPr lang="en-US" altLang="zh-CN" sz="2400" dirty="0"/>
          </a:p>
        </p:txBody>
      </p:sp>
      <p:sp>
        <p:nvSpPr>
          <p:cNvPr id="21" name="QB_5_AN.80_1#fd0f06d57.blank?vcp=1&amp;pid=3851a5664&amp;color=0,0,0&amp;vpa=38&amp;vtp=1&amp;bbb=1"/>
          <p:cNvSpPr/>
          <p:nvPr/>
        </p:nvSpPr>
        <p:spPr>
          <a:xfrm>
            <a:off x="900588" y="4545840"/>
            <a:ext cx="9810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15" grpId="0" animBg="1" build="p"/>
      <p:bldP spid="17" grpId="0" animBg="1" build="p"/>
      <p:bldP spid="19" grpId="0" animBg="1" build="p"/>
      <p:bldP spid="21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6_BD#b2fcba28b?colgroup=5,20,9&amp;vcp=1&amp;pid=e09972859&amp;color=0,0,0&amp;mp=1&amp;vtp=1&amp;bt=1&amp;bbb=1&amp;hb=1"/>
          <p:cNvGraphicFramePr>
            <a:graphicFrameLocks noGrp="1"/>
          </p:cNvGraphicFramePr>
          <p:nvPr/>
        </p:nvGraphicFramePr>
        <p:xfrm>
          <a:off x="502920" y="2015842"/>
          <a:ext cx="11155680" cy="3899345"/>
        </p:xfrm>
        <a:graphic>
          <a:graphicData uri="http://schemas.openxmlformats.org/drawingml/2006/table">
            <a:tbl>
              <a:tblPr/>
              <a:tblGrid>
                <a:gridCol w="1810512"/>
                <a:gridCol w="6400800"/>
                <a:gridCol w="29443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变化规则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779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（3）以重读闭音节结尾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且词尾只有一个辅音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字母的动词要双写词尾字母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再加-ing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4）少数以-ie结尾的动词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把ie变成y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ing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dance—dancing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—cutting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—putting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—beginning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—lying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—tying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—dying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5,20,9&amp;vcp=1&amp;pid=e09972859&amp;color=0,0,0&amp;mp=1&amp;vtp=1&amp;bt=1&amp;bbb=1"/>
          <p:cNvSpPr txBox="1"/>
          <p:nvPr/>
        </p:nvSpPr>
        <p:spPr>
          <a:xfrm>
            <a:off x="11043047" y="139938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6_BD#b2fcba28b?colgroup=5,20,9&amp;vcp=1&amp;pid=e09972859&amp;color=0,0,0&amp;vtp=1&amp;bt=1&amp;bbb=1&amp;hb=1"/>
          <p:cNvGraphicFramePr>
            <a:graphicFrameLocks noGrp="1"/>
          </p:cNvGraphicFramePr>
          <p:nvPr/>
        </p:nvGraphicFramePr>
        <p:xfrm>
          <a:off x="502920" y="1527653"/>
          <a:ext cx="11155680" cy="4875721"/>
        </p:xfrm>
        <a:graphic>
          <a:graphicData uri="http://schemas.openxmlformats.org/drawingml/2006/table">
            <a:tbl>
              <a:tblPr/>
              <a:tblGrid>
                <a:gridCol w="1810512"/>
                <a:gridCol w="6400800"/>
                <a:gridCol w="29443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变化规则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17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过去式与过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（1）一般动词在词尾加-ed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2）以不发音的e结尾的动词加-d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3）以重读闭音节结尾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且词尾只有一个辅音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字母的动词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先双写结尾的辅音字母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want—wanted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—worked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—needed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clean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—cleaned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—liked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—lived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—used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—moved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smile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—smiled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b2fcba28b?colgroup=5,20,9&amp;vcp=1&amp;pid=e09972859&amp;color=0,0,0&amp;vtp=1&amp;bt=1&amp;bbb=1"/>
          <p:cNvSpPr txBox="1"/>
          <p:nvPr/>
        </p:nvSpPr>
        <p:spPr>
          <a:xfrm>
            <a:off x="11043047" y="91119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15362</Words>
  <Application>WPS 演示</Application>
  <PresentationFormat>宽屏</PresentationFormat>
  <Paragraphs>2115</Paragraphs>
  <Slides>71</Slides>
  <Notes>69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71</vt:i4>
      </vt:variant>
    </vt:vector>
  </HeadingPairs>
  <TitlesOfParts>
    <vt:vector size="86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Arial Unicode MS</vt:lpstr>
      <vt:lpstr>等线</vt:lpstr>
      <vt:lpstr>Calibri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4</cp:revision>
  <dcterms:created xsi:type="dcterms:W3CDTF">2024-10-12T13:09:00Z</dcterms:created>
  <dcterms:modified xsi:type="dcterms:W3CDTF">2024-10-14T09:55:15Z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D1950D61C5694051A3094D88EFD9FE2E_12</vt:lpwstr>
  </property>
  <property fmtid="{D5CDD505-2E9C-101B-9397-08002B2CF9AE}" pid="3" name="KSOProductBuildVer">
    <vt:lpwstr>2052-12.1.0.18276</vt:lpwstr>
  </property>
</Properties>
</file>